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63"/>
  </p:notesMasterIdLst>
  <p:handoutMasterIdLst>
    <p:handoutMasterId r:id="rId64"/>
  </p:handoutMasterIdLst>
  <p:sldIdLst>
    <p:sldId id="256" r:id="rId2"/>
    <p:sldId id="257" r:id="rId3"/>
    <p:sldId id="258" r:id="rId4"/>
    <p:sldId id="31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32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6" r:id="rId58"/>
    <p:sldId id="312" r:id="rId59"/>
    <p:sldId id="313" r:id="rId60"/>
    <p:sldId id="318" r:id="rId61"/>
    <p:sldId id="317" r:id="rId6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572216B-6879-401C-B085-82539F9EB4C4}">
          <p14:sldIdLst>
            <p14:sldId id="256"/>
            <p14:sldId id="257"/>
            <p14:sldId id="258"/>
          </p14:sldIdLst>
        </p14:section>
        <p14:section name="Unit Testing" id="{E8D15922-DF5C-46B9-8B55-B6F825AFC1D7}">
          <p14:sldIdLst>
            <p14:sldId id="31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32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</p14:sldIdLst>
        </p14:section>
        <p14:section name="Conclusion" id="{1B2A3F1E-1C8E-498A-9AA0-2A1E1D301F1B}">
          <p14:sldIdLst>
            <p14:sldId id="310"/>
            <p14:sldId id="316"/>
            <p14:sldId id="312"/>
            <p14:sldId id="313"/>
            <p14:sldId id="318"/>
            <p14:sldId id="31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44" autoAdjust="0"/>
    <p:restoredTop sz="95214" autoAdjust="0"/>
  </p:normalViewPr>
  <p:slideViewPr>
    <p:cSldViewPr showGuides="1">
      <p:cViewPr varScale="1">
        <p:scale>
          <a:sx n="83" d="100"/>
          <a:sy n="83" d="100"/>
        </p:scale>
        <p:origin x="634" y="77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2" d="100"/>
          <a:sy n="62" d="100"/>
        </p:scale>
        <p:origin x="3154" y="72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27.11.2019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47000"/>
            <a:ext cx="6443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100" dirty="0"/>
              <a:t>© SoftUni – </a:t>
            </a:r>
            <a:r>
              <a:rPr lang="en-US" sz="1100" u="sng" dirty="0">
                <a:hlinkClick r:id="rId2"/>
              </a:rPr>
              <a:t>https://softuni.org</a:t>
            </a:r>
            <a:r>
              <a:rPr lang="en-US" sz="1100" dirty="0"/>
              <a:t>. Copyrighted document. Unauthorized copy or reproduction is not permitted.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47000"/>
            <a:ext cx="412413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jpeg>
</file>

<file path=ppt/media/image5.png>
</file>

<file path=ppt/media/image50.png>
</file>

<file path=ppt/media/image51.jpeg>
</file>

<file path=ppt/media/image52.gif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11/27/2019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2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6399812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3000064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0057678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3239857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9488796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6021494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7238320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1366998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9853336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6425611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619673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452766D-5988-4A85-9A9D-1504D9E40207}" type="slidenum">
              <a:rPr lang="en-US"/>
              <a:pPr/>
              <a:t>2</a:t>
            </a:fld>
            <a:r>
              <a:rPr lang="en-US" dirty="0"/>
              <a:t>##</a:t>
            </a:r>
          </a:p>
        </p:txBody>
      </p:sp>
      <p:sp>
        <p:nvSpPr>
          <p:cNvPr id="424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24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8166635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Moq</a:t>
            </a:r>
          </a:p>
          <a:p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Moq</a:t>
            </a:r>
            <a:r>
              <a:rPr lang="en-US" noProof="1"/>
              <a:t> (pronounced "Mock You") is an open-source mocking framework</a:t>
            </a:r>
          </a:p>
          <a:p>
            <a:pPr lvl="1"/>
            <a:r>
              <a:rPr lang="en-US" noProof="1"/>
              <a:t>Facilitates the mocking process by providing an API for creating fake objects (mocks)</a:t>
            </a:r>
          </a:p>
          <a:p>
            <a:pPr lvl="1"/>
            <a:r>
              <a:rPr lang="en-US" noProof="1"/>
              <a:t>No need to create fake classes for every possible test scenario</a:t>
            </a:r>
          </a:p>
          <a:p>
            <a:pPr lvl="1"/>
            <a:r>
              <a:rPr lang="en-US" noProof="1"/>
              <a:t>Can mock almost any type, not just interfaces</a:t>
            </a:r>
          </a:p>
          <a:p>
            <a:pPr lvl="2"/>
            <a:r>
              <a:rPr lang="en-US" noProof="1"/>
              <a:t>E.g.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Random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noProof="1"/>
              <a:t>, etc.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0825539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2898174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56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2218428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41719070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7513399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98507389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D1C0779-821B-433B-AB3A-0953EE966C7E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60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65893841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61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729041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bg-B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7791853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your opinion which operation is most likely to cause your Operation system to fail?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Opening Microsoft Word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 IE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Opening 10 different application all at the same time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D167B-4817-4434-BCA0-BA5CE9CD0AA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4457816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D167B-4817-4434-BCA0-BA5CE9CD0AA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07854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653095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4566975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23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6203053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559338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hyperlink" Target="https://softuni.org/" TargetMode="Externa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hyperlink" Target="https://softuni.org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4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hyperlink" Target="https://softuni.bg/" TargetMode="External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hyperlink" Target="https://forum.softuni.bg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softuni.org/" TargetMode="External"/><Relationship Id="rId11" Type="http://schemas.openxmlformats.org/officeDocument/2006/relationships/image" Target="../media/image5.png"/><Relationship Id="rId5" Type="http://schemas.openxmlformats.org/officeDocument/2006/relationships/image" Target="../media/image18.png"/><Relationship Id="rId10" Type="http://schemas.openxmlformats.org/officeDocument/2006/relationships/hyperlink" Target="https://softuni.foundation/" TargetMode="External"/><Relationship Id="rId4" Type="http://schemas.openxmlformats.org/officeDocument/2006/relationships/hyperlink" Target="https://www.facebook.com/SoftwareUniversity" TargetMode="External"/><Relationship Id="rId9" Type="http://schemas.openxmlformats.org/officeDocument/2006/relationships/image" Target="../media/image20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4" name="Picture Logo SoftUni" descr="SoftUni logo">
            <a:extLst>
              <a:ext uri="{FF2B5EF4-FFF2-40B4-BE49-F238E27FC236}">
                <a16:creationId xmlns:a16="http://schemas.microsoft.com/office/drawing/2014/main" id="{C4D6B2A2-DFF0-4712-BFEC-6676BEC99F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460" y="5184000"/>
            <a:ext cx="3751540" cy="1297655"/>
          </a:xfrm>
          <a:prstGeom prst="rect">
            <a:avLst/>
          </a:prstGeom>
        </p:spPr>
      </p:pic>
      <p:sp>
        <p:nvSpPr>
          <p:cNvPr id="31" name="Text Placeholder Company Site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708505" y="6130863"/>
            <a:ext cx="2951518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Company Web Site</a:t>
            </a:r>
          </a:p>
        </p:txBody>
      </p:sp>
      <p:sp>
        <p:nvSpPr>
          <p:cNvPr id="30" name="Text Placeholder Company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708505" y="5756628"/>
            <a:ext cx="2951518" cy="367080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Company Name</a:t>
            </a:r>
          </a:p>
        </p:txBody>
      </p:sp>
      <p:pic>
        <p:nvPicPr>
          <p:cNvPr id="35" name="Picture SoftUni Mascot" descr="SoftUni mascot">
            <a:extLst>
              <a:ext uri="{FF2B5EF4-FFF2-40B4-BE49-F238E27FC236}">
                <a16:creationId xmlns:a16="http://schemas.microsoft.com/office/drawing/2014/main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848924" y="2609644"/>
            <a:ext cx="2788893" cy="3018284"/>
          </a:xfrm>
          <a:prstGeom prst="rect">
            <a:avLst/>
          </a:prstGeom>
        </p:spPr>
      </p:pic>
      <p:pic>
        <p:nvPicPr>
          <p:cNvPr id="22" name="Picture Logo Software University" descr="Software University logo">
            <a:hlinkClick r:id="rId4"/>
            <a:extLst>
              <a:ext uri="{FF2B5EF4-FFF2-40B4-BE49-F238E27FC236}">
                <a16:creationId xmlns:a16="http://schemas.microsoft.com/office/drawing/2014/main" id="{F2315EB3-3FE4-4D3B-921E-5F209CEC13C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44" y="5918567"/>
            <a:ext cx="1830305" cy="628159"/>
          </a:xfrm>
          <a:prstGeom prst="rect">
            <a:avLst/>
          </a:prstGeom>
        </p:spPr>
      </p:pic>
      <p:sp>
        <p:nvSpPr>
          <p:cNvPr id="40" name="Text Placeholder Author Position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553082" y="5344180"/>
            <a:ext cx="2980696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Position</a:t>
            </a:r>
          </a:p>
        </p:txBody>
      </p:sp>
      <p:sp>
        <p:nvSpPr>
          <p:cNvPr id="36" name="Text Placeholder Author Name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553082" y="4851838"/>
            <a:ext cx="2980696" cy="45439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 Name</a:t>
            </a: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3082" y="2740913"/>
            <a:ext cx="4642919" cy="193650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182" y="1258272"/>
            <a:ext cx="11083636" cy="1315728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182" y="321502"/>
            <a:ext cx="11083636" cy="882654"/>
          </a:xfrm>
        </p:spPr>
        <p:txBody>
          <a:bodyPr/>
          <a:lstStyle>
            <a:lvl1pPr algn="ctr" latinLnBrk="0">
              <a:defRPr sz="4798"/>
            </a:lvl1pPr>
          </a:lstStyle>
          <a:p>
            <a:r>
              <a:rPr lang="en-US" noProof="0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97017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id="{233CBB95-791E-4630-B3D9-FADFCE7BCF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3" name="Rectangle Bottom Copyright">
            <a:extLst>
              <a:ext uri="{FF2B5EF4-FFF2-40B4-BE49-F238E27FC236}">
                <a16:creationId xmlns:a16="http://schemas.microsoft.com/office/drawing/2014/main" id="{B07FB7FB-DA6C-4F5D-B068-357F0FCE27D8}"/>
              </a:ext>
            </a:extLst>
          </p:cNvPr>
          <p:cNvSpPr/>
          <p:nvPr userDrawn="1"/>
        </p:nvSpPr>
        <p:spPr>
          <a:xfrm>
            <a:off x="111000" y="6454758"/>
            <a:ext cx="11970000" cy="25844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© SoftUni – </a:t>
            </a:r>
            <a:r>
              <a:rPr lang="en-US" sz="1600" u="sng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https://softuni.org</a:t>
            </a: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Copyrighted document. Unauthorized copy, reproduction or use is not permitted.</a:t>
            </a:r>
            <a:endParaRPr lang="en-US" sz="2400" noProof="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Picture SoftUni Mascot" descr="SoftUni mascot with open hand">
            <a:extLst>
              <a:ext uri="{FF2B5EF4-FFF2-40B4-BE49-F238E27FC236}">
                <a16:creationId xmlns:a16="http://schemas.microsoft.com/office/drawing/2014/main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86" y="2898830"/>
            <a:ext cx="2451608" cy="2959741"/>
          </a:xfrm>
          <a:prstGeom prst="rect">
            <a:avLst/>
          </a:prstGeom>
        </p:spPr>
      </p:pic>
      <p:grpSp>
        <p:nvGrpSpPr>
          <p:cNvPr id="2" name="Group SoftUni Brands">
            <a:extLst>
              <a:ext uri="{FF2B5EF4-FFF2-40B4-BE49-F238E27FC236}">
                <a16:creationId xmlns:a16="http://schemas.microsoft.com/office/drawing/2014/main" id="{418FAE34-C1F8-46C7-A4AE-F270D1E70F25}"/>
              </a:ext>
            </a:extLst>
          </p:cNvPr>
          <p:cNvGrpSpPr/>
          <p:nvPr userDrawn="1"/>
        </p:nvGrpSpPr>
        <p:grpSpPr>
          <a:xfrm>
            <a:off x="3332216" y="1702473"/>
            <a:ext cx="8314909" cy="3543782"/>
            <a:chOff x="3332216" y="1702473"/>
            <a:chExt cx="8314909" cy="3543782"/>
          </a:xfrm>
        </p:grpSpPr>
        <p:pic>
          <p:nvPicPr>
            <p:cNvPr id="24" name="Picture SoftUni Kids Logo" descr="SoftUni Kids logo">
              <a:extLst>
                <a:ext uri="{FF2B5EF4-FFF2-40B4-BE49-F238E27FC236}">
                  <a16:creationId xmlns:a16="http://schemas.microsoft.com/office/drawing/2014/main" id="{B0812936-74B6-4265-8C08-AEDC8C798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16883" y="3776294"/>
              <a:ext cx="1130242" cy="1389256"/>
            </a:xfrm>
            <a:prstGeom prst="rect">
              <a:avLst/>
            </a:prstGeom>
          </p:spPr>
        </p:pic>
        <p:pic>
          <p:nvPicPr>
            <p:cNvPr id="23" name="Picture SoftUni Foundation Logo" descr="SoftUni Foundation logo">
              <a:extLst>
                <a:ext uri="{FF2B5EF4-FFF2-40B4-BE49-F238E27FC236}">
                  <a16:creationId xmlns:a16="http://schemas.microsoft.com/office/drawing/2014/main" id="{6643F71A-2013-433A-8322-FBAAED3162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53913" y="3788231"/>
              <a:ext cx="1166400" cy="1350756"/>
            </a:xfrm>
            <a:prstGeom prst="rect">
              <a:avLst/>
            </a:prstGeom>
          </p:spPr>
        </p:pic>
        <p:pic>
          <p:nvPicPr>
            <p:cNvPr id="22" name="Picture SoftUni Digital Logo" descr="SoftUni Digital logo">
              <a:extLst>
                <a:ext uri="{FF2B5EF4-FFF2-40B4-BE49-F238E27FC236}">
                  <a16:creationId xmlns:a16="http://schemas.microsoft.com/office/drawing/2014/main" id="{0A83D66F-855B-463B-920B-BF239B01A2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7695" y="3789000"/>
              <a:ext cx="1084614" cy="1457255"/>
            </a:xfrm>
            <a:prstGeom prst="rect">
              <a:avLst/>
            </a:prstGeom>
          </p:spPr>
        </p:pic>
        <p:pic>
          <p:nvPicPr>
            <p:cNvPr id="21" name="Picture SoftUni Creative Logo" descr="SoftUni Creative logo">
              <a:extLst>
                <a:ext uri="{FF2B5EF4-FFF2-40B4-BE49-F238E27FC236}">
                  <a16:creationId xmlns:a16="http://schemas.microsoft.com/office/drawing/2014/main" id="{EA755AAE-BA08-481C-9224-0061170EE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3913" y="3776293"/>
              <a:ext cx="1166400" cy="1389257"/>
            </a:xfrm>
            <a:prstGeom prst="rect">
              <a:avLst/>
            </a:prstGeom>
          </p:spPr>
        </p:pic>
        <p:pic>
          <p:nvPicPr>
            <p:cNvPr id="20" name="Picture SoftUni Svetlina Logo" descr="SoftUni Svetlina logo">
              <a:extLst>
                <a:ext uri="{FF2B5EF4-FFF2-40B4-BE49-F238E27FC236}">
                  <a16:creationId xmlns:a16="http://schemas.microsoft.com/office/drawing/2014/main" id="{827D15FD-4C66-4B85-98E6-7826AA8F6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029" y="3776293"/>
              <a:ext cx="1166400" cy="1402229"/>
            </a:xfrm>
            <a:prstGeom prst="rect">
              <a:avLst/>
            </a:prstGeom>
          </p:spPr>
        </p:pic>
        <p:pic>
          <p:nvPicPr>
            <p:cNvPr id="25" name="Picture Software University Logo" descr="Software University logo">
              <a:extLst>
                <a:ext uri="{FF2B5EF4-FFF2-40B4-BE49-F238E27FC236}">
                  <a16:creationId xmlns:a16="http://schemas.microsoft.com/office/drawing/2014/main" id="{C74C190C-5856-41B9-8819-AE8DE0E10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32216" y="3776295"/>
              <a:ext cx="1164654" cy="1440000"/>
            </a:xfrm>
            <a:prstGeom prst="rect">
              <a:avLst/>
            </a:prstGeom>
          </p:spPr>
        </p:pic>
        <p:cxnSp>
          <p:nvCxnSpPr>
            <p:cNvPr id="33" name="Straight Connector 6">
              <a:extLst>
                <a:ext uri="{FF2B5EF4-FFF2-40B4-BE49-F238E27FC236}">
                  <a16:creationId xmlns:a16="http://schemas.microsoft.com/office/drawing/2014/main" id="{5C63D1E8-4A92-4691-8A24-A2FC7E8008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771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5">
              <a:extLst>
                <a:ext uri="{FF2B5EF4-FFF2-40B4-BE49-F238E27FC236}">
                  <a16:creationId xmlns:a16="http://schemas.microsoft.com/office/drawing/2014/main" id="{6E91D320-3732-40B8-864D-142D0A277ED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63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4">
              <a:extLst>
                <a:ext uri="{FF2B5EF4-FFF2-40B4-BE49-F238E27FC236}">
                  <a16:creationId xmlns:a16="http://schemas.microsoft.com/office/drawing/2014/main" id="{299ABE09-E33C-46B7-A80D-7BF4A6956211}"/>
                </a:ext>
              </a:extLst>
            </p:cNvPr>
            <p:cNvCxnSpPr/>
            <p:nvPr userDrawn="1"/>
          </p:nvCxnSpPr>
          <p:spPr>
            <a:xfrm>
              <a:off x="819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3">
              <a:extLst>
                <a:ext uri="{FF2B5EF4-FFF2-40B4-BE49-F238E27FC236}">
                  <a16:creationId xmlns:a16="http://schemas.microsoft.com/office/drawing/2014/main" id="{93DDBF37-0764-47AA-94E3-9A44F3ED8FB5}"/>
                </a:ext>
              </a:extLst>
            </p:cNvPr>
            <p:cNvCxnSpPr/>
            <p:nvPr userDrawn="1"/>
          </p:nvCxnSpPr>
          <p:spPr>
            <a:xfrm>
              <a:off x="675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">
              <a:extLst>
                <a:ext uri="{FF2B5EF4-FFF2-40B4-BE49-F238E27FC236}">
                  <a16:creationId xmlns:a16="http://schemas.microsoft.com/office/drawing/2014/main" id="{72BFE2F3-0845-4E5B-9375-E9D4027DD675}"/>
                </a:ext>
              </a:extLst>
            </p:cNvPr>
            <p:cNvCxnSpPr/>
            <p:nvPr userDrawn="1"/>
          </p:nvCxnSpPr>
          <p:spPr>
            <a:xfrm>
              <a:off x="53099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">
              <a:extLst>
                <a:ext uri="{FF2B5EF4-FFF2-40B4-BE49-F238E27FC236}">
                  <a16:creationId xmlns:a16="http://schemas.microsoft.com/office/drawing/2014/main" id="{D4E5982E-3110-47E1-A5BB-91B7BECC3093}"/>
                </a:ext>
              </a:extLst>
            </p:cNvPr>
            <p:cNvCxnSpPr/>
            <p:nvPr userDrawn="1"/>
          </p:nvCxnSpPr>
          <p:spPr>
            <a:xfrm>
              <a:off x="3915327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Horizontal">
              <a:extLst>
                <a:ext uri="{FF2B5EF4-FFF2-40B4-BE49-F238E27FC236}">
                  <a16:creationId xmlns:a16="http://schemas.microsoft.com/office/drawing/2014/main" id="{5F62FB7C-BD6E-4383-98C1-2CF30F34CA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915327" y="3335565"/>
              <a:ext cx="716178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0">
              <a:extLst>
                <a:ext uri="{FF2B5EF4-FFF2-40B4-BE49-F238E27FC236}">
                  <a16:creationId xmlns:a16="http://schemas.microsoft.com/office/drawing/2014/main" id="{C84A0FE1-723D-4682-8682-77BAD950EE15}"/>
                </a:ext>
              </a:extLst>
            </p:cNvPr>
            <p:cNvCxnSpPr/>
            <p:nvPr userDrawn="1"/>
          </p:nvCxnSpPr>
          <p:spPr>
            <a:xfrm>
              <a:off x="7496220" y="309299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SoftUni Logo" descr="SoftUni logo">
              <a:extLst>
                <a:ext uri="{FF2B5EF4-FFF2-40B4-BE49-F238E27FC236}">
                  <a16:creationId xmlns:a16="http://schemas.microsoft.com/office/drawing/2014/main" id="{A0675455-B7FA-4569-A5FD-A3B0F20B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6770" y="1702473"/>
              <a:ext cx="1198901" cy="1198901"/>
            </a:xfrm>
            <a:prstGeom prst="rect">
              <a:avLst/>
            </a:prstGeom>
          </p:spPr>
        </p:pic>
      </p:grpSp>
      <p:sp>
        <p:nvSpPr>
          <p:cNvPr id="19" name="Slide Title">
            <a:extLst>
              <a:ext uri="{FF2B5EF4-FFF2-40B4-BE49-F238E27FC236}">
                <a16:creationId xmlns:a16="http://schemas.microsoft.com/office/drawing/2014/main" id="{7CFDBB16-985C-4CC7-B6DB-B81B36037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8" y="703244"/>
            <a:ext cx="5916372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l" defTabSz="913852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Questions?</a:t>
            </a:r>
            <a:endParaRPr kumimoji="0" lang="en-US" sz="8797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" name="Logo Software University" descr="Software University logo">
            <a:extLst>
              <a:ext uri="{FF2B5EF4-FFF2-40B4-BE49-F238E27FC236}">
                <a16:creationId xmlns:a16="http://schemas.microsoft.com/office/drawing/2014/main" id="{67FC4D2E-913D-432A-B658-F0D82839FA5E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>
            <a:extLst>
              <a:ext uri="{FF2B5EF4-FFF2-40B4-BE49-F238E27FC236}">
                <a16:creationId xmlns:a16="http://schemas.microsoft.com/office/drawing/2014/main" id="{5B8761D8-B42F-4A70-A0CE-682CEB2AE3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19" name="Picture Forum" descr="Forum icon">
            <a:hlinkClick r:id="rId2" tooltip="Software University Discussion Forum"/>
            <a:extLst>
              <a:ext uri="{FF2B5EF4-FFF2-40B4-BE49-F238E27FC236}">
                <a16:creationId xmlns:a16="http://schemas.microsoft.com/office/drawing/2014/main" id="{98C579AD-FAF5-4B28-9B52-5457F1E9006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4350" y="5249556"/>
            <a:ext cx="970156" cy="965726"/>
          </a:xfrm>
          <a:prstGeom prst="rect">
            <a:avLst/>
          </a:prstGeom>
        </p:spPr>
      </p:pic>
      <p:pic>
        <p:nvPicPr>
          <p:cNvPr id="17" name="Picture Logo FB" descr="Facebook logo">
            <a:hlinkClick r:id="rId4" tooltip="Software University @ Facebook"/>
            <a:extLst>
              <a:ext uri="{FF2B5EF4-FFF2-40B4-BE49-F238E27FC236}">
                <a16:creationId xmlns:a16="http://schemas.microsoft.com/office/drawing/2014/main" id="{6B2C510E-5EF2-49F6-B926-2BD74CD3C7F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507451" y="3689937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Logo SoftUni Right" descr="Software University logo">
            <a:hlinkClick r:id="rId6"/>
            <a:extLst>
              <a:ext uri="{FF2B5EF4-FFF2-40B4-BE49-F238E27FC236}">
                <a16:creationId xmlns:a16="http://schemas.microsoft.com/office/drawing/2014/main" id="{F4604840-E810-44B7-9FF1-3B28CD68B758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3401" y="1674000"/>
            <a:ext cx="1192055" cy="1473880"/>
          </a:xfrm>
          <a:prstGeom prst="rect">
            <a:avLst/>
          </a:prstGeom>
        </p:spPr>
      </p:pic>
      <p:pic>
        <p:nvPicPr>
          <p:cNvPr id="16" name="Picture SoftUni Mascot" descr="SoftUni mascot">
            <a:hlinkClick r:id="rId8"/>
            <a:extLst>
              <a:ext uri="{FF2B5EF4-FFF2-40B4-BE49-F238E27FC236}">
                <a16:creationId xmlns:a16="http://schemas.microsoft.com/office/drawing/2014/main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1957" y="2584289"/>
            <a:ext cx="2732955" cy="3630993"/>
          </a:xfrm>
          <a:prstGeom prst="rect">
            <a:avLst/>
          </a:prstGeom>
        </p:spPr>
      </p:pic>
      <p:sp>
        <p:nvSpPr>
          <p:cNvPr id="12" name="Slide Body Text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410" y="1186307"/>
            <a:ext cx="8688590" cy="5496127"/>
          </a:xfrm>
        </p:spPr>
        <p:txBody>
          <a:bodyPr wrap="square">
            <a:noAutofit/>
          </a:bodyPr>
          <a:lstStyle>
            <a:lvl1pPr latinLnBrk="0"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 sz="2800"/>
            </a:lvl2pPr>
            <a:lvl3pPr>
              <a:buClr>
                <a:schemeClr val="tx1"/>
              </a:buClr>
              <a:defRPr/>
            </a:lvl3pPr>
          </a:lstStyle>
          <a:p>
            <a:r>
              <a:rPr lang="en-US" sz="3000" noProof="0" dirty="0"/>
              <a:t>Software University – High-Quality Education, Profession and Job for Software Developers</a:t>
            </a:r>
          </a:p>
          <a:p>
            <a:pPr lvl="1"/>
            <a:r>
              <a:rPr lang="en-US" noProof="1">
                <a:hlinkClick r:id="rId8"/>
              </a:rPr>
              <a:t>softuni.bg</a:t>
            </a:r>
            <a:r>
              <a:rPr lang="en-US" noProof="1"/>
              <a:t> </a:t>
            </a:r>
          </a:p>
          <a:p>
            <a:r>
              <a:rPr lang="en-US" sz="3000" noProof="0" dirty="0"/>
              <a:t>Software University Foundation</a:t>
            </a:r>
          </a:p>
          <a:p>
            <a:pPr lvl="1"/>
            <a:r>
              <a:rPr lang="en-US" noProof="1">
                <a:hlinkClick r:id="rId10"/>
              </a:rPr>
              <a:t>softuni.foundation</a:t>
            </a:r>
            <a:endParaRPr lang="en-US" noProof="1"/>
          </a:p>
          <a:p>
            <a:r>
              <a:rPr lang="en-US" sz="3000" noProof="0" dirty="0"/>
              <a:t>Software University @ Facebook</a:t>
            </a:r>
          </a:p>
          <a:p>
            <a:pPr lvl="1"/>
            <a:r>
              <a:rPr lang="en-US" noProof="1">
                <a:hlinkClick r:id="rId4"/>
              </a:rPr>
              <a:t>facebook.com/SoftwareUniversity</a:t>
            </a:r>
            <a:endParaRPr lang="en-US" noProof="1"/>
          </a:p>
          <a:p>
            <a:r>
              <a:rPr lang="en-US" sz="3000" noProof="0" dirty="0"/>
              <a:t>Software University Forums</a:t>
            </a:r>
          </a:p>
          <a:p>
            <a:pPr lvl="1"/>
            <a:r>
              <a:rPr lang="en-US" noProof="1">
                <a:hlinkClick r:id="rId2"/>
              </a:rPr>
              <a:t>forum.softuni.bg</a:t>
            </a:r>
            <a:endParaRPr lang="en-US" noProof="1"/>
          </a:p>
        </p:txBody>
      </p:sp>
      <p:sp>
        <p:nvSpPr>
          <p:cNvPr id="10" name="Rectangle Top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 userDrawn="1"/>
        </p:nvSpPr>
        <p:spPr>
          <a:xfrm>
            <a:off x="0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id="{58AB1944-B146-4E89-B2D9-426EB610F319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8" name="Slide Title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86" y="108873"/>
            <a:ext cx="9742626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Trainings @ Software University (SoftUni)</a:t>
            </a:r>
          </a:p>
        </p:txBody>
      </p:sp>
    </p:spTree>
    <p:extLst>
      <p:ext uri="{BB962C8B-B14F-4D97-AF65-F5344CB8AC3E}">
        <p14:creationId xmlns:p14="http://schemas.microsoft.com/office/powerpoint/2010/main" val="219646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id="{B1D3B425-B9BF-43ED-9DEC-C05002FBA2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3" name="Logo Software University" descr="Software University logo">
            <a:extLst>
              <a:ext uri="{FF2B5EF4-FFF2-40B4-BE49-F238E27FC236}">
                <a16:creationId xmlns:a16="http://schemas.microsoft.com/office/drawing/2014/main" id="{5573C101-930B-47AC-967A-A64513DFFDE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16" name="Logo Software University" descr="Software University logo">
            <a:extLst>
              <a:ext uri="{FF2B5EF4-FFF2-40B4-BE49-F238E27FC236}">
                <a16:creationId xmlns:a16="http://schemas.microsoft.com/office/drawing/2014/main" id="{EFEBB553-EACE-4B4F-8B4F-7629FDD910A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6" y="100750"/>
            <a:ext cx="11410061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6" name="Code Box">
            <a:extLst>
              <a:ext uri="{FF2B5EF4-FFF2-40B4-BE49-F238E27FC236}">
                <a16:creationId xmlns:a16="http://schemas.microsoft.com/office/drawing/2014/main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234" y="1931154"/>
            <a:ext cx="10949531" cy="1362846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 latinLnBrk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lang="en-US" sz="2398" b="1" noProof="1" smtClean="0"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1" name="Slide Body Text">
            <a:extLst>
              <a:ext uri="{FF2B5EF4-FFF2-40B4-BE49-F238E27FC236}">
                <a16:creationId xmlns:a16="http://schemas.microsoft.com/office/drawing/2014/main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501" y="1196126"/>
            <a:ext cx="11811097" cy="5561124"/>
          </a:xfrm>
        </p:spPr>
        <p:txBody>
          <a:bodyPr/>
          <a:lstStyle>
            <a:lvl1pPr marL="0" indent="0" latinLnBrk="0">
              <a:buNone/>
              <a:defRPr>
                <a:solidFill>
                  <a:schemeClr val="tx1"/>
                </a:solidFill>
              </a:defRPr>
            </a:lvl1pPr>
            <a:lvl2pPr marL="609219" indent="0">
              <a:buNone/>
              <a:defRPr/>
            </a:lvl2pPr>
          </a:lstStyle>
          <a:p>
            <a:pPr lvl="0"/>
            <a:r>
              <a:rPr lang="en-US" noProof="0"/>
              <a:t>Sample source code:</a:t>
            </a:r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0" name="Logo Software University" descr="Software University logo">
            <a:extLst>
              <a:ext uri="{FF2B5EF4-FFF2-40B4-BE49-F238E27FC236}">
                <a16:creationId xmlns:a16="http://schemas.microsoft.com/office/drawing/2014/main" id="{8C01D7AF-7CBD-46E1-99F3-8EB60E838D9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pic>
        <p:nvPicPr>
          <p:cNvPr id="9" name="Picture SoftUni Mascot" descr="SoftUni mascot with laptop">
            <a:extLst>
              <a:ext uri="{FF2B5EF4-FFF2-40B4-BE49-F238E27FC236}">
                <a16:creationId xmlns:a16="http://schemas.microsoft.com/office/drawing/2014/main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16000" y="3408496"/>
            <a:ext cx="2251057" cy="3044431"/>
          </a:xfrm>
          <a:prstGeom prst="rect">
            <a:avLst/>
          </a:prstGeom>
        </p:spPr>
      </p:pic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9049234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0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0"/>
            <a:r>
              <a:rPr lang="en-US" noProof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id="{14F779A7-4A91-448B-BEFA-956C70A1C22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 Down" descr="Software University logo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4" name="Logo Software University" descr="Software University logo">
            <a:extLst>
              <a:ext uri="{FF2B5EF4-FFF2-40B4-BE49-F238E27FC236}">
                <a16:creationId xmlns:a16="http://schemas.microsoft.com/office/drawing/2014/main" id="{19A67BB9-D880-4EAD-B90E-89C4219BFC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Background" descr="SoftUni Background">
            <a:extLst>
              <a:ext uri="{FF2B5EF4-FFF2-40B4-BE49-F238E27FC236}">
                <a16:creationId xmlns:a16="http://schemas.microsoft.com/office/drawing/2014/main" id="{5BE90A63-DDD9-4B3B-A234-DF69B9BC81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b="1672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77" r:id="rId8"/>
    <p:sldLayoutId id="2147483683" r:id="rId9"/>
    <p:sldLayoutId id="2147483685" r:id="rId10"/>
    <p:sldLayoutId id="2147483686" r:id="rId11"/>
    <p:sldLayoutId id="2147483687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13" Type="http://schemas.openxmlformats.org/officeDocument/2006/relationships/hyperlink" Target="http://www.xs-software.com/" TargetMode="External"/><Relationship Id="rId18" Type="http://schemas.openxmlformats.org/officeDocument/2006/relationships/image" Target="../media/image44.png"/><Relationship Id="rId26" Type="http://schemas.openxmlformats.org/officeDocument/2006/relationships/image" Target="../media/image48.jpeg"/><Relationship Id="rId3" Type="http://schemas.openxmlformats.org/officeDocument/2006/relationships/hyperlink" Target="http://www.infragistics.com/" TargetMode="External"/><Relationship Id="rId21" Type="http://schemas.openxmlformats.org/officeDocument/2006/relationships/hyperlink" Target="http://smartit.bg/" TargetMode="External"/><Relationship Id="rId7" Type="http://schemas.openxmlformats.org/officeDocument/2006/relationships/hyperlink" Target="https://netpeak.bg/" TargetMode="External"/><Relationship Id="rId12" Type="http://schemas.openxmlformats.org/officeDocument/2006/relationships/image" Target="../media/image41.png"/><Relationship Id="rId17" Type="http://schemas.openxmlformats.org/officeDocument/2006/relationships/hyperlink" Target="http://www.postbank.bg/" TargetMode="External"/><Relationship Id="rId25" Type="http://schemas.openxmlformats.org/officeDocument/2006/relationships/hyperlink" Target="https://stemo.bg/en/" TargetMode="External"/><Relationship Id="rId2" Type="http://schemas.openxmlformats.org/officeDocument/2006/relationships/notesSlide" Target="../notesSlides/notesSlide24.xml"/><Relationship Id="rId16" Type="http://schemas.openxmlformats.org/officeDocument/2006/relationships/image" Target="../media/image43.png"/><Relationship Id="rId20" Type="http://schemas.openxmlformats.org/officeDocument/2006/relationships/image" Target="../media/image4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11" Type="http://schemas.openxmlformats.org/officeDocument/2006/relationships/hyperlink" Target="http://www.telenor.bg/" TargetMode="External"/><Relationship Id="rId24" Type="http://schemas.openxmlformats.org/officeDocument/2006/relationships/image" Target="../media/image47.png"/><Relationship Id="rId5" Type="http://schemas.openxmlformats.org/officeDocument/2006/relationships/hyperlink" Target="https://www.indeavr.com/en" TargetMode="External"/><Relationship Id="rId15" Type="http://schemas.openxmlformats.org/officeDocument/2006/relationships/hyperlink" Target="https://www.sbtech.com/" TargetMode="External"/><Relationship Id="rId23" Type="http://schemas.openxmlformats.org/officeDocument/2006/relationships/hyperlink" Target="https://motion-software.com/" TargetMode="External"/><Relationship Id="rId10" Type="http://schemas.openxmlformats.org/officeDocument/2006/relationships/image" Target="../media/image40.png"/><Relationship Id="rId19" Type="http://schemas.openxmlformats.org/officeDocument/2006/relationships/hyperlink" Target="https://www.superhosting.bg/" TargetMode="External"/><Relationship Id="rId4" Type="http://schemas.openxmlformats.org/officeDocument/2006/relationships/image" Target="../media/image37.png"/><Relationship Id="rId9" Type="http://schemas.openxmlformats.org/officeDocument/2006/relationships/hyperlink" Target="https://www.softwaregroup.com/" TargetMode="External"/><Relationship Id="rId14" Type="http://schemas.openxmlformats.org/officeDocument/2006/relationships/image" Target="../media/image42.png"/><Relationship Id="rId22" Type="http://schemas.openxmlformats.org/officeDocument/2006/relationships/image" Target="../media/image46.png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jpeg"/><Relationship Id="rId3" Type="http://schemas.openxmlformats.org/officeDocument/2006/relationships/hyperlink" Target="https://www.is-bg.net/" TargetMode="External"/><Relationship Id="rId7" Type="http://schemas.openxmlformats.org/officeDocument/2006/relationships/hyperlink" Target="http://www.world-of-myths.com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0.png"/><Relationship Id="rId5" Type="http://schemas.openxmlformats.org/officeDocument/2006/relationships/hyperlink" Target="https://www.onebitsoftware.net/" TargetMode="External"/><Relationship Id="rId10" Type="http://schemas.openxmlformats.org/officeDocument/2006/relationships/image" Target="../media/image52.gif"/><Relationship Id="rId4" Type="http://schemas.openxmlformats.org/officeDocument/2006/relationships/image" Target="../media/image49.jpeg"/><Relationship Id="rId9" Type="http://schemas.openxmlformats.org/officeDocument/2006/relationships/hyperlink" Target="https://www.lukanet.com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" TargetMode="External"/><Relationship Id="rId7" Type="http://schemas.openxmlformats.org/officeDocument/2006/relationships/hyperlink" Target="https://forum.softuni.bg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facebook.com/SoftwareUniversity" TargetMode="External"/><Relationship Id="rId5" Type="http://schemas.openxmlformats.org/officeDocument/2006/relationships/hyperlink" Target="https://softuni.foundation/" TargetMode="External"/><Relationship Id="rId4" Type="http://schemas.openxmlformats.org/officeDocument/2006/relationships/hyperlink" Target="https://softuni.org/" TargetMode="Externa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3.png"/><Relationship Id="rId4" Type="http://schemas.openxmlformats.org/officeDocument/2006/relationships/hyperlink" Target="https://softuni.bg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>
              <a:spcAft>
                <a:spcPts val="0"/>
              </a:spcAft>
            </a:pPr>
            <a:r>
              <a:rPr lang="en-US" sz="4400" dirty="0"/>
              <a:t>Building Rock-Solid Software</a:t>
            </a:r>
          </a:p>
          <a:p>
            <a:pPr>
              <a:spcAft>
                <a:spcPts val="0"/>
              </a:spcAft>
            </a:pPr>
            <a:endParaRPr lang="en-US" sz="30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000" dirty="0"/>
              <a:t>Unit Testing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>
                <a:hlinkClick r:id="rId3"/>
              </a:rPr>
              <a:t>https://softuni.bg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71147" y="4650873"/>
            <a:ext cx="2951518" cy="958651"/>
          </a:xfrm>
        </p:spPr>
        <p:txBody>
          <a:bodyPr/>
          <a:lstStyle/>
          <a:p>
            <a:r>
              <a:rPr lang="en-US" dirty="0"/>
              <a:t>SoftUni Team</a:t>
            </a:r>
          </a:p>
          <a:p>
            <a:endParaRPr lang="bg-BG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671147" y="5175130"/>
            <a:ext cx="2951518" cy="832014"/>
          </a:xfrm>
        </p:spPr>
        <p:txBody>
          <a:bodyPr/>
          <a:lstStyle/>
          <a:p>
            <a:r>
              <a:rPr lang="en-US" dirty="0"/>
              <a:t>Technical Trainers</a:t>
            </a:r>
          </a:p>
          <a:p>
            <a:endParaRPr lang="bg-BG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D9F1BDA-F97C-4297-B733-9377B9EBC4AA}"/>
              </a:ext>
            </a:extLst>
          </p:cNvPr>
          <p:cNvGrpSpPr/>
          <p:nvPr/>
        </p:nvGrpSpPr>
        <p:grpSpPr>
          <a:xfrm>
            <a:off x="671147" y="2843147"/>
            <a:ext cx="3491328" cy="1410106"/>
            <a:chOff x="3954672" y="2553477"/>
            <a:chExt cx="4282656" cy="1729714"/>
          </a:xfrm>
        </p:grpSpPr>
        <p:grpSp>
          <p:nvGrpSpPr>
            <p:cNvPr id="13" name="Group 12"/>
            <p:cNvGrpSpPr/>
            <p:nvPr/>
          </p:nvGrpSpPr>
          <p:grpSpPr>
            <a:xfrm>
              <a:off x="3954672" y="2613531"/>
              <a:ext cx="1786155" cy="1600500"/>
              <a:chOff x="9845969" y="4403679"/>
              <a:chExt cx="1564686" cy="1447800"/>
            </a:xfrm>
          </p:grpSpPr>
          <p:sp>
            <p:nvSpPr>
              <p:cNvPr id="30" name="Oval 29"/>
              <p:cNvSpPr/>
              <p:nvPr/>
            </p:nvSpPr>
            <p:spPr>
              <a:xfrm>
                <a:off x="9904412" y="4403679"/>
                <a:ext cx="1447800" cy="14478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800" dirty="0"/>
              </a:p>
            </p:txBody>
          </p:sp>
          <p:pic>
            <p:nvPicPr>
              <p:cNvPr id="31" name="Picture 30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845969" y="4411479"/>
                <a:ext cx="1564686" cy="1440000"/>
              </a:xfrm>
              <a:prstGeom prst="rect">
                <a:avLst/>
              </a:prstGeom>
            </p:spPr>
          </p:pic>
        </p:grpSp>
        <p:grpSp>
          <p:nvGrpSpPr>
            <p:cNvPr id="15" name="Group 14"/>
            <p:cNvGrpSpPr/>
            <p:nvPr/>
          </p:nvGrpSpPr>
          <p:grpSpPr>
            <a:xfrm>
              <a:off x="6584603" y="2553477"/>
              <a:ext cx="1652725" cy="1729714"/>
              <a:chOff x="9542415" y="4380964"/>
              <a:chExt cx="1733597" cy="1873556"/>
            </a:xfrm>
          </p:grpSpPr>
          <p:grpSp>
            <p:nvGrpSpPr>
              <p:cNvPr id="23" name="Group 22"/>
              <p:cNvGrpSpPr/>
              <p:nvPr/>
            </p:nvGrpSpPr>
            <p:grpSpPr>
              <a:xfrm rot="5400000">
                <a:off x="9472436" y="4450943"/>
                <a:ext cx="1873556" cy="1733597"/>
                <a:chOff x="9845969" y="4403679"/>
                <a:chExt cx="1564686" cy="1447800"/>
              </a:xfrm>
            </p:grpSpPr>
            <p:sp>
              <p:nvSpPr>
                <p:cNvPr id="28" name="Oval 27"/>
                <p:cNvSpPr/>
                <p:nvPr/>
              </p:nvSpPr>
              <p:spPr>
                <a:xfrm>
                  <a:off x="9904412" y="4403679"/>
                  <a:ext cx="1447800" cy="144780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800" dirty="0"/>
                </a:p>
              </p:txBody>
            </p:sp>
            <p:pic>
              <p:nvPicPr>
                <p:cNvPr id="29" name="Picture 28"/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845969" y="4411479"/>
                  <a:ext cx="1564686" cy="1440000"/>
                </a:xfrm>
                <a:prstGeom prst="rect">
                  <a:avLst/>
                </a:prstGeom>
              </p:spPr>
            </p:pic>
          </p:grpSp>
          <p:cxnSp>
            <p:nvCxnSpPr>
              <p:cNvPr id="24" name="Straight Connector 23"/>
              <p:cNvCxnSpPr/>
              <p:nvPr/>
            </p:nvCxnSpPr>
            <p:spPr>
              <a:xfrm flipH="1">
                <a:off x="10824676" y="5106363"/>
                <a:ext cx="91242" cy="129319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 flipH="1">
                <a:off x="10822395" y="5388452"/>
                <a:ext cx="91242" cy="129319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 flipH="1" flipV="1">
                <a:off x="10824676" y="5106363"/>
                <a:ext cx="91242" cy="129319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 flipH="1" flipV="1">
                <a:off x="10822395" y="5383890"/>
                <a:ext cx="91242" cy="129319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Arrow: Down 21"/>
            <p:cNvSpPr/>
            <p:nvPr/>
          </p:nvSpPr>
          <p:spPr>
            <a:xfrm rot="16200000">
              <a:off x="5983016" y="3195475"/>
              <a:ext cx="359397" cy="534205"/>
            </a:xfrm>
            <a:prstGeom prst="downArrow">
              <a:avLst/>
            </a:prstGeom>
            <a:solidFill>
              <a:schemeClr val="dk2">
                <a:alpha val="80000"/>
              </a:schemeClr>
            </a:solidFill>
            <a:ln w="19050">
              <a:solidFill>
                <a:schemeClr val="tx1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5410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 vert="horz" lIns="108000" tIns="36000" rIns="108000" bIns="36000" rtlCol="0">
            <a:normAutofit/>
          </a:bodyPr>
          <a:lstStyle/>
          <a:p>
            <a:pPr>
              <a:lnSpc>
                <a:spcPct val="100000"/>
              </a:lnSpc>
              <a:buSzPct val="90000"/>
            </a:pPr>
            <a:r>
              <a:rPr lang="en-US" sz="3400" dirty="0"/>
              <a:t>Testing shows presence of defects</a:t>
            </a:r>
          </a:p>
          <a:p>
            <a:pPr lvl="1">
              <a:lnSpc>
                <a:spcPct val="100000"/>
              </a:lnSpc>
            </a:pPr>
            <a:r>
              <a:rPr lang="en-US" sz="3400" dirty="0"/>
              <a:t>Testing can </a:t>
            </a:r>
            <a:r>
              <a:rPr lang="en-US" sz="3400" b="1" dirty="0">
                <a:solidFill>
                  <a:schemeClr val="bg1"/>
                </a:solidFill>
              </a:rPr>
              <a:t>show that defects are present</a:t>
            </a:r>
          </a:p>
          <a:p>
            <a:pPr lvl="1">
              <a:lnSpc>
                <a:spcPct val="100000"/>
              </a:lnSpc>
            </a:pPr>
            <a:r>
              <a:rPr lang="en-US" sz="3400" dirty="0"/>
              <a:t>Cannot prove that there are no defects</a:t>
            </a:r>
          </a:p>
          <a:p>
            <a:pPr lvl="1">
              <a:lnSpc>
                <a:spcPct val="100000"/>
              </a:lnSpc>
            </a:pPr>
            <a:r>
              <a:rPr lang="en-US" sz="3400" dirty="0"/>
              <a:t>Appropriate testing </a:t>
            </a:r>
            <a:r>
              <a:rPr lang="en-US" sz="3400" b="1" dirty="0">
                <a:solidFill>
                  <a:schemeClr val="bg1"/>
                </a:solidFill>
              </a:rPr>
              <a:t>reduces</a:t>
            </a:r>
            <a:r>
              <a:rPr lang="en-US" sz="3400" dirty="0"/>
              <a:t> the probability for defects</a:t>
            </a:r>
          </a:p>
          <a:p>
            <a:pPr>
              <a:lnSpc>
                <a:spcPct val="100000"/>
              </a:lnSpc>
              <a:buSzPct val="90000"/>
            </a:pPr>
            <a:endParaRPr lang="en-US" sz="3400" dirty="0"/>
          </a:p>
          <a:p>
            <a:pPr>
              <a:lnSpc>
                <a:spcPct val="100000"/>
              </a:lnSpc>
              <a:buSzPct val="90000"/>
            </a:pPr>
            <a:endParaRPr lang="bg-BG" sz="3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Seven Testing Principles (6)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75061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 vert="horz" lIns="108000" tIns="36000" rIns="108000" bIns="36000" rtlCol="0">
            <a:normAutofit/>
          </a:bodyPr>
          <a:lstStyle/>
          <a:p>
            <a:pPr>
              <a:lnSpc>
                <a:spcPct val="100000"/>
              </a:lnSpc>
              <a:buSzPct val="90000"/>
            </a:pPr>
            <a:r>
              <a:rPr lang="en-US" sz="3400" dirty="0"/>
              <a:t>Absence-of-errors fallacy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sz="3400" b="1" dirty="0">
                <a:solidFill>
                  <a:schemeClr val="bg1"/>
                </a:solidFill>
              </a:rPr>
              <a:t>Finding</a:t>
            </a:r>
            <a:r>
              <a:rPr lang="en-US" sz="3400" dirty="0"/>
              <a:t> and </a:t>
            </a:r>
            <a:r>
              <a:rPr lang="en-US" sz="3400" b="1" dirty="0">
                <a:solidFill>
                  <a:schemeClr val="bg1"/>
                </a:solidFill>
              </a:rPr>
              <a:t>fixing</a:t>
            </a:r>
            <a:r>
              <a:rPr lang="en-US" sz="3400" dirty="0"/>
              <a:t> defects itself does not help in these cases:</a:t>
            </a:r>
          </a:p>
          <a:p>
            <a:pPr lvl="2"/>
            <a:r>
              <a:rPr lang="en-US" sz="3200" dirty="0"/>
              <a:t>The system built is unusable</a:t>
            </a:r>
          </a:p>
          <a:p>
            <a:pPr lvl="2"/>
            <a:r>
              <a:rPr lang="en-US" sz="3200" dirty="0"/>
              <a:t>Does not fulfill the users’ needs and expectations</a:t>
            </a:r>
          </a:p>
          <a:p>
            <a:pPr>
              <a:lnSpc>
                <a:spcPct val="100000"/>
              </a:lnSpc>
              <a:buSzPct val="90000"/>
            </a:pPr>
            <a:endParaRPr lang="bg-BG" sz="3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Seven Testing Principles (7)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32739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Software Used to Test Software</a:t>
            </a:r>
            <a:endParaRPr lang="bg-BG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376" y="1150460"/>
            <a:ext cx="2695826" cy="2695826"/>
          </a:xfrm>
          <a:prstGeom prst="rect">
            <a:avLst/>
          </a:prstGeom>
        </p:spPr>
      </p:pic>
      <p:sp>
        <p:nvSpPr>
          <p:cNvPr id="5" name="Subtitle 4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GB" dirty="0"/>
              <a:t>What is Unit Testing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122007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2041766" y="1121143"/>
            <a:ext cx="10129234" cy="554658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Not </a:t>
            </a:r>
            <a:r>
              <a:rPr lang="en-US" b="1" dirty="0">
                <a:solidFill>
                  <a:schemeClr val="bg1"/>
                </a:solidFill>
              </a:rPr>
              <a:t>structured</a:t>
            </a:r>
          </a:p>
          <a:p>
            <a:pPr>
              <a:lnSpc>
                <a:spcPct val="100000"/>
              </a:lnSpc>
            </a:pPr>
            <a:r>
              <a:rPr lang="en-US" dirty="0"/>
              <a:t>Not </a:t>
            </a:r>
            <a:r>
              <a:rPr lang="en-US" b="1" dirty="0">
                <a:solidFill>
                  <a:schemeClr val="bg1"/>
                </a:solidFill>
              </a:rPr>
              <a:t>repeatable</a:t>
            </a:r>
          </a:p>
          <a:p>
            <a:pPr>
              <a:lnSpc>
                <a:spcPct val="100000"/>
              </a:lnSpc>
            </a:pPr>
            <a:r>
              <a:rPr lang="en-US" dirty="0"/>
              <a:t>Can’t </a:t>
            </a:r>
            <a:r>
              <a:rPr lang="en-US" b="1" dirty="0">
                <a:solidFill>
                  <a:schemeClr val="bg1"/>
                </a:solidFill>
              </a:rPr>
              <a:t>cover</a:t>
            </a:r>
            <a:r>
              <a:rPr lang="en-US" dirty="0"/>
              <a:t> all of the code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Not</a:t>
            </a:r>
            <a:r>
              <a:rPr lang="en-US" dirty="0"/>
              <a:t> as </a:t>
            </a:r>
            <a:r>
              <a:rPr lang="en-US" b="1" dirty="0">
                <a:solidFill>
                  <a:schemeClr val="bg1"/>
                </a:solidFill>
              </a:rPr>
              <a:t>easy</a:t>
            </a:r>
            <a:r>
              <a:rPr lang="en-US" dirty="0"/>
              <a:t> as it should be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Manual Testing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822827" y="3887035"/>
            <a:ext cx="7638173" cy="2472837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void TestSum() 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if (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this.Sum(1, 2) != 3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) 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 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throw new Exception("1 + 2 != 3")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;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61595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 need a </a:t>
            </a:r>
            <a:r>
              <a:rPr lang="en-US" b="1" dirty="0">
                <a:solidFill>
                  <a:schemeClr val="bg1"/>
                </a:solidFill>
              </a:rPr>
              <a:t>structured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approach</a:t>
            </a:r>
            <a:r>
              <a:rPr lang="en-US" dirty="0"/>
              <a:t> that:</a:t>
            </a:r>
          </a:p>
          <a:p>
            <a:pPr lvl="1"/>
            <a:r>
              <a:rPr lang="en-US" sz="3200" dirty="0"/>
              <a:t>Allows </a:t>
            </a:r>
            <a:r>
              <a:rPr lang="en-US" sz="3200" b="1" dirty="0">
                <a:solidFill>
                  <a:schemeClr val="bg1"/>
                </a:solidFill>
              </a:rPr>
              <a:t>refactoring</a:t>
            </a:r>
          </a:p>
          <a:p>
            <a:pPr lvl="1"/>
            <a:r>
              <a:rPr lang="en-US" sz="3200" dirty="0"/>
              <a:t>Reduces the </a:t>
            </a:r>
            <a:r>
              <a:rPr lang="en-US" sz="3200" b="1" dirty="0">
                <a:solidFill>
                  <a:schemeClr val="bg1"/>
                </a:solidFill>
              </a:rPr>
              <a:t>cost of change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Decreases</a:t>
            </a:r>
            <a:r>
              <a:rPr lang="en-US" sz="3200" dirty="0"/>
              <a:t> the number of </a:t>
            </a:r>
            <a:r>
              <a:rPr lang="en-US" sz="3200" b="1" dirty="0">
                <a:solidFill>
                  <a:schemeClr val="bg1"/>
                </a:solidFill>
              </a:rPr>
              <a:t>defects</a:t>
            </a:r>
            <a:r>
              <a:rPr lang="en-US" sz="3200" dirty="0"/>
              <a:t> in the code 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Bonus</a:t>
            </a:r>
            <a:r>
              <a:rPr lang="en-US" sz="3200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sz="3200" dirty="0"/>
              <a:t>Improves </a:t>
            </a:r>
            <a:r>
              <a:rPr lang="en-US" sz="3200" b="1" dirty="0">
                <a:solidFill>
                  <a:schemeClr val="bg1"/>
                </a:solidFill>
              </a:rPr>
              <a:t>design</a:t>
            </a:r>
          </a:p>
          <a:p>
            <a:pPr lvl="1"/>
            <a:endParaRPr lang="en-US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Moving Away from Manual Testing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6496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065510" y="1121144"/>
            <a:ext cx="9929724" cy="5276048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System</a:t>
            </a:r>
            <a:r>
              <a:rPr lang="en-US" dirty="0"/>
              <a:t> tests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Integration</a:t>
            </a:r>
            <a:r>
              <a:rPr lang="en-US" dirty="0"/>
              <a:t> tests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Unit</a:t>
            </a:r>
            <a:r>
              <a:rPr lang="en-US" dirty="0"/>
              <a:t> tests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Automated Testing</a:t>
            </a:r>
          </a:p>
        </p:txBody>
      </p:sp>
      <p:sp>
        <p:nvSpPr>
          <p:cNvPr id="6" name="Oval 5"/>
          <p:cNvSpPr/>
          <p:nvPr/>
        </p:nvSpPr>
        <p:spPr>
          <a:xfrm>
            <a:off x="5061081" y="2541489"/>
            <a:ext cx="4244959" cy="3624339"/>
          </a:xfrm>
          <a:prstGeom prst="ellipse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System</a:t>
            </a:r>
          </a:p>
        </p:txBody>
      </p:sp>
      <p:sp>
        <p:nvSpPr>
          <p:cNvPr id="11" name="Oval 10"/>
          <p:cNvSpPr/>
          <p:nvPr/>
        </p:nvSpPr>
        <p:spPr>
          <a:xfrm>
            <a:off x="3571625" y="3876773"/>
            <a:ext cx="2681027" cy="2289057"/>
          </a:xfrm>
          <a:prstGeom prst="ellipse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Integration</a:t>
            </a:r>
          </a:p>
        </p:txBody>
      </p:sp>
      <p:sp>
        <p:nvSpPr>
          <p:cNvPr id="10" name="Oval 9"/>
          <p:cNvSpPr/>
          <p:nvPr/>
        </p:nvSpPr>
        <p:spPr>
          <a:xfrm>
            <a:off x="2529004" y="4956391"/>
            <a:ext cx="1416538" cy="1209438"/>
          </a:xfrm>
          <a:prstGeom prst="ellipse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Unit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E5534F-8EB8-472A-9078-9D64EC814602}"/>
              </a:ext>
            </a:extLst>
          </p:cNvPr>
          <p:cNvSpPr txBox="1"/>
          <p:nvPr/>
        </p:nvSpPr>
        <p:spPr>
          <a:xfrm>
            <a:off x="6186000" y="997199"/>
            <a:ext cx="5386759" cy="141657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75000"/>
              </a:schemeClr>
            </a:solidFill>
          </a:ln>
        </p:spPr>
        <p:txBody>
          <a:bodyPr vert="horz" wrap="none" lIns="144000" tIns="108000" rIns="144000" bIns="108000" rtlCol="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dirty="0"/>
              <a:t>More types of testing: Regression, UI,</a:t>
            </a:r>
            <a:br>
              <a:rPr lang="en-US" sz="2400" dirty="0"/>
            </a:br>
            <a:r>
              <a:rPr lang="en-US" sz="2400" dirty="0"/>
              <a:t>Load, Performance, Stress, Security,</a:t>
            </a:r>
            <a:br>
              <a:rPr lang="en-US" sz="2400" dirty="0"/>
            </a:br>
            <a:r>
              <a:rPr lang="en-US" sz="2400" dirty="0"/>
              <a:t>Manual, Acceptance, Black-box, A/B, etc.</a:t>
            </a:r>
          </a:p>
        </p:txBody>
      </p:sp>
    </p:spTree>
    <p:extLst>
      <p:ext uri="{BB962C8B-B14F-4D97-AF65-F5344CB8AC3E}">
        <p14:creationId xmlns:p14="http://schemas.microsoft.com/office/powerpoint/2010/main" val="2284712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 animBg="1"/>
      <p:bldP spid="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6D284B-F9CF-42DA-98BC-E736C563E5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3F1E7EC-EDF3-4127-A4E3-D79096FBD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 Tests</a:t>
            </a:r>
          </a:p>
        </p:txBody>
      </p:sp>
      <p:pic>
        <p:nvPicPr>
          <p:cNvPr id="1026" name="Picture 2" descr="2 Unit tests, 0 Integration Tests">
            <a:extLst>
              <a:ext uri="{FF2B5EF4-FFF2-40B4-BE49-F238E27FC236}">
                <a16:creationId xmlns:a16="http://schemas.microsoft.com/office/drawing/2014/main" id="{A0D9C8A5-1A11-475B-801D-C699E2A334E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4" y="1504949"/>
            <a:ext cx="8144475" cy="4582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7796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GB" dirty="0"/>
              <a:t>Setup and First Test</a:t>
            </a:r>
            <a:endParaRPr lang="bg-BG" dirty="0"/>
          </a:p>
        </p:txBody>
      </p:sp>
      <p:sp>
        <p:nvSpPr>
          <p:cNvPr id="5" name="Subtitle 4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GB"/>
              <a:t>NUnit 3.0</a:t>
            </a:r>
            <a:endParaRPr lang="bg-BG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952" y="1314000"/>
            <a:ext cx="2708095" cy="270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600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041766" y="1121143"/>
            <a:ext cx="10129234" cy="5546589"/>
          </a:xfrm>
        </p:spPr>
        <p:txBody>
          <a:bodyPr/>
          <a:lstStyle/>
          <a:p>
            <a:r>
              <a:rPr lang="en-GB" dirty="0"/>
              <a:t>Initially ported from </a:t>
            </a:r>
            <a:r>
              <a:rPr lang="en-GB" b="1" dirty="0">
                <a:solidFill>
                  <a:schemeClr val="bg1"/>
                </a:solidFill>
              </a:rPr>
              <a:t>Junit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NUnit</a:t>
            </a:r>
            <a:r>
              <a:rPr lang="en-US" dirty="0"/>
              <a:t> version </a:t>
            </a:r>
            <a:r>
              <a:rPr lang="en-US" b="1" dirty="0">
                <a:solidFill>
                  <a:schemeClr val="bg1"/>
                </a:solidFill>
              </a:rPr>
              <a:t>3.0</a:t>
            </a:r>
            <a:r>
              <a:rPr lang="en-US" dirty="0"/>
              <a:t>, has been completely </a:t>
            </a:r>
            <a:r>
              <a:rPr lang="en-US" b="1" dirty="0">
                <a:solidFill>
                  <a:schemeClr val="bg1"/>
                </a:solidFill>
              </a:rPr>
              <a:t>rewritten</a:t>
            </a:r>
          </a:p>
          <a:p>
            <a:r>
              <a:rPr lang="en-US" dirty="0"/>
              <a:t>NUnit is an </a:t>
            </a:r>
            <a:r>
              <a:rPr lang="en-US" b="1" dirty="0">
                <a:solidFill>
                  <a:schemeClr val="bg1"/>
                </a:solidFill>
              </a:rPr>
              <a:t>Open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Source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software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Support</a:t>
            </a:r>
            <a:r>
              <a:rPr lang="en-US" dirty="0"/>
              <a:t> for a wide range of </a:t>
            </a:r>
            <a:r>
              <a:rPr lang="en-US" b="1" dirty="0">
                <a:solidFill>
                  <a:schemeClr val="bg1"/>
                </a:solidFill>
              </a:rPr>
              <a:t>.NET platforms</a:t>
            </a:r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NUnit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8335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NUnit allows for </a:t>
            </a:r>
            <a:r>
              <a:rPr lang="en-US" b="1" dirty="0">
                <a:solidFill>
                  <a:schemeClr val="bg1"/>
                </a:solidFill>
              </a:rPr>
              <a:t>parameterized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tests</a:t>
            </a:r>
          </a:p>
          <a:p>
            <a:pPr>
              <a:buClr>
                <a:schemeClr val="tx1"/>
              </a:buClr>
            </a:pPr>
            <a:r>
              <a:rPr lang="en-GB" b="1" dirty="0">
                <a:solidFill>
                  <a:schemeClr val="bg1"/>
                </a:solidFill>
              </a:rPr>
              <a:t>Readable </a:t>
            </a:r>
            <a:r>
              <a:rPr lang="en-GB" dirty="0"/>
              <a:t>Assert</a:t>
            </a:r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dirty="0"/>
              <a:t>method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/>
              <a:t>NUnit has </a:t>
            </a:r>
            <a:r>
              <a:rPr lang="en-US" b="1" dirty="0">
                <a:solidFill>
                  <a:schemeClr val="bg1"/>
                </a:solidFill>
              </a:rPr>
              <a:t>frequent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version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updates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MS-Test has only one </a:t>
            </a:r>
            <a:br>
              <a:rPr lang="en-US" dirty="0"/>
            </a:br>
            <a:r>
              <a:rPr lang="en-US" dirty="0"/>
              <a:t>per VS version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Expected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exception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message assertion </a:t>
            </a:r>
          </a:p>
          <a:p>
            <a:pPr lvl="1"/>
            <a:r>
              <a:rPr lang="en-US" dirty="0"/>
              <a:t>Can be done using </a:t>
            </a:r>
            <a:r>
              <a:rPr lang="en-US" b="1" dirty="0">
                <a:solidFill>
                  <a:schemeClr val="bg1"/>
                </a:solidFill>
              </a:rPr>
              <a:t>attribute</a:t>
            </a:r>
            <a:r>
              <a:rPr lang="en-US" dirty="0"/>
              <a:t> in NUnit</a:t>
            </a:r>
          </a:p>
          <a:p>
            <a:pPr lvl="1"/>
            <a:r>
              <a:rPr lang="en-US" dirty="0"/>
              <a:t>Must be done using </a:t>
            </a:r>
            <a:r>
              <a:rPr lang="en-US" b="1" dirty="0">
                <a:solidFill>
                  <a:schemeClr val="bg1"/>
                </a:solidFill>
              </a:rPr>
              <a:t>Try-Catch</a:t>
            </a:r>
            <a:r>
              <a:rPr lang="en-US" dirty="0"/>
              <a:t> in MS-Test</a:t>
            </a:r>
          </a:p>
          <a:p>
            <a:endParaRPr lang="en-US" dirty="0"/>
          </a:p>
          <a:p>
            <a:pPr marL="0" indent="0"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Nunit vs MSTest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69475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What is Unit Testing?</a:t>
            </a:r>
          </a:p>
          <a:p>
            <a:r>
              <a:rPr lang="en-GB"/>
              <a:t>Unit Testing Basics</a:t>
            </a:r>
          </a:p>
          <a:p>
            <a:pPr lvl="1"/>
            <a:r>
              <a:rPr lang="en-GB"/>
              <a:t>3A Pattern</a:t>
            </a:r>
          </a:p>
          <a:p>
            <a:pPr lvl="1"/>
            <a:r>
              <a:rPr lang="en-GB"/>
              <a:t>Good Practices</a:t>
            </a:r>
          </a:p>
          <a:p>
            <a:r>
              <a:rPr lang="en-GB"/>
              <a:t>Unit Testing Frameworks – NUnit</a:t>
            </a:r>
          </a:p>
          <a:p>
            <a:r>
              <a:rPr lang="en-GB"/>
              <a:t>Mocking and Mock Objects</a:t>
            </a:r>
          </a:p>
          <a:p>
            <a:endParaRPr lang="en-US" noProof="1"/>
          </a:p>
          <a:p>
            <a:endParaRPr lang="bg-BG" dirty="0"/>
          </a:p>
        </p:txBody>
      </p:sp>
      <p:sp>
        <p:nvSpPr>
          <p:cNvPr id="423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Table of Contents</a:t>
            </a:r>
            <a:endParaRPr lang="bg-BG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1260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Create console application project</a:t>
            </a:r>
          </a:p>
          <a:p>
            <a:r>
              <a:rPr lang="en-US" dirty="0"/>
              <a:t>Add BankAccount class</a:t>
            </a:r>
          </a:p>
          <a:p>
            <a:r>
              <a:rPr lang="en-US" dirty="0"/>
              <a:t>Create NUnit Project</a:t>
            </a:r>
          </a:p>
          <a:p>
            <a:r>
              <a:rPr lang="en-US" dirty="0"/>
              <a:t>Test the </a:t>
            </a:r>
            <a:r>
              <a:rPr lang="en-US" dirty="0" err="1"/>
              <a:t>BankAccount</a:t>
            </a:r>
            <a:r>
              <a:rPr lang="en-US" dirty="0"/>
              <a:t> class</a:t>
            </a:r>
          </a:p>
          <a:p>
            <a:endParaRPr lang="en-US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NUnit Test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31198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 Create a class </a:t>
            </a:r>
            <a:r>
              <a:rPr lang="en-US" noProof="1"/>
              <a:t>library (.Net Core) </a:t>
            </a:r>
          </a:p>
          <a:p>
            <a:pPr lvl="1"/>
            <a:r>
              <a:rPr lang="en-US" dirty="0"/>
              <a:t>Name it like the project you are testing, but with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"</a:t>
            </a:r>
            <a:r>
              <a:rPr lang="en-US" b="1" dirty="0">
                <a:solidFill>
                  <a:schemeClr val="bg1"/>
                </a:solidFill>
              </a:rPr>
              <a:t>.Tests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" </a:t>
            </a:r>
            <a:r>
              <a:rPr lang="en-US" dirty="0"/>
              <a:t>suffix</a:t>
            </a:r>
          </a:p>
          <a:p>
            <a:pPr lvl="1"/>
            <a:r>
              <a:rPr lang="en-US" dirty="0"/>
              <a:t>Right click on the project to open the </a:t>
            </a:r>
            <a:r>
              <a:rPr lang="en-US" b="1" dirty="0">
                <a:solidFill>
                  <a:schemeClr val="bg1"/>
                </a:solidFill>
              </a:rPr>
              <a:t>NuGet package manager</a:t>
            </a:r>
            <a:endParaRPr lang="en-US" dirty="0"/>
          </a:p>
          <a:p>
            <a:r>
              <a:rPr lang="en-US" dirty="0"/>
              <a:t>Create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console </a:t>
            </a:r>
            <a:r>
              <a:rPr lang="en-US" b="1" dirty="0">
                <a:solidFill>
                  <a:schemeClr val="bg1"/>
                </a:solidFill>
              </a:rPr>
              <a:t>applicaton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pPr lvl="1"/>
            <a:r>
              <a:rPr lang="en-US" dirty="0"/>
              <a:t>Add BankAccount class for us to test</a:t>
            </a:r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NUnit Test(2)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1D202A7-BC3F-48C0-963B-0455686979A4}"/>
              </a:ext>
            </a:extLst>
          </p:cNvPr>
          <p:cNvGrpSpPr/>
          <p:nvPr/>
        </p:nvGrpSpPr>
        <p:grpSpPr>
          <a:xfrm>
            <a:off x="1304278" y="4708269"/>
            <a:ext cx="3862526" cy="1645347"/>
            <a:chOff x="5015144" y="4912455"/>
            <a:chExt cx="3862526" cy="1645347"/>
          </a:xfrm>
          <a:solidFill>
            <a:schemeClr val="tx1">
              <a:lumMod val="40000"/>
              <a:lumOff val="60000"/>
              <a:alpha val="20000"/>
            </a:schemeClr>
          </a:solidFill>
        </p:grpSpPr>
        <p:sp>
          <p:nvSpPr>
            <p:cNvPr id="6" name="Text Placeholder 3">
              <a:extLst>
                <a:ext uri="{FF2B5EF4-FFF2-40B4-BE49-F238E27FC236}">
                  <a16:creationId xmlns:a16="http://schemas.microsoft.com/office/drawing/2014/main" id="{3916F9E7-18C8-44DC-9AC0-3481A213EBBF}"/>
                </a:ext>
              </a:extLst>
            </p:cNvPr>
            <p:cNvSpPr txBox="1">
              <a:spLocks/>
            </p:cNvSpPr>
            <p:nvPr/>
          </p:nvSpPr>
          <p:spPr>
            <a:xfrm>
              <a:off x="5015144" y="5499391"/>
              <a:ext cx="3862526" cy="1058411"/>
            </a:xfrm>
            <a:prstGeom prst="rect">
              <a:avLst/>
            </a:prstGeom>
            <a:solidFill>
              <a:schemeClr val="accent6">
                <a:lumMod val="75000"/>
                <a:alpha val="15000"/>
              </a:schemeClr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txBody>
            <a:bodyPr vert="horz" wrap="square" lIns="143963" tIns="107972" rIns="143963" bIns="107972" rtlCol="0">
              <a:spAutoFit/>
            </a:bodyPr>
            <a:lstStyle>
              <a:defPPr>
                <a:defRPr lang="en-US"/>
              </a:defPPr>
              <a:lvl1pPr defTabSz="1218438" latinLnBrk="1">
                <a:spcBef>
                  <a:spcPts val="400"/>
                </a:spcBef>
                <a:spcAft>
                  <a:spcPts val="400"/>
                </a:spcAft>
                <a:buFont typeface="Wingdings" panose="05000000000000000000" pitchFamily="2" charset="2"/>
                <a:buNone/>
                <a:defRPr sz="2397" b="1">
                  <a:latin typeface="Consolas" pitchFamily="49" charset="0"/>
                  <a:cs typeface="Consolas" pitchFamily="49" charset="0"/>
                </a:defRPr>
              </a:lvl1pPr>
            </a:lstStyle>
            <a:p>
              <a:r>
                <a:rPr lang="en-US" noProof="1"/>
                <a:t>+Amount : decimal</a:t>
              </a:r>
            </a:p>
            <a:p>
              <a:r>
                <a:rPr lang="en-US" noProof="1"/>
                <a:t>+BankAccount(decimal)</a:t>
              </a:r>
            </a:p>
          </p:txBody>
        </p:sp>
        <p:sp>
          <p:nvSpPr>
            <p:cNvPr id="7" name="Text Placeholder 3">
              <a:extLst>
                <a:ext uri="{FF2B5EF4-FFF2-40B4-BE49-F238E27FC236}">
                  <a16:creationId xmlns:a16="http://schemas.microsoft.com/office/drawing/2014/main" id="{D3C1CB86-60FF-4FA7-8910-BAC8A152D7C8}"/>
                </a:ext>
              </a:extLst>
            </p:cNvPr>
            <p:cNvSpPr txBox="1">
              <a:spLocks/>
            </p:cNvSpPr>
            <p:nvPr/>
          </p:nvSpPr>
          <p:spPr>
            <a:xfrm>
              <a:off x="5015144" y="4912455"/>
              <a:ext cx="3862526" cy="586936"/>
            </a:xfrm>
            <a:prstGeom prst="rect">
              <a:avLst/>
            </a:prstGeom>
            <a:solidFill>
              <a:schemeClr val="accent6">
                <a:lumMod val="75000"/>
                <a:alpha val="15000"/>
              </a:schemeClr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txBody>
            <a:bodyPr vert="horz" wrap="square" lIns="143963" tIns="107972" rIns="143963" bIns="107972" rtlCol="0">
              <a:spAutoFit/>
            </a:bodyPr>
            <a:lstStyle>
              <a:defPPr>
                <a:defRPr lang="en-US"/>
              </a:defPPr>
              <a:lvl1pPr defTabSz="1218438" latinLnBrk="1">
                <a:spcBef>
                  <a:spcPts val="400"/>
                </a:spcBef>
                <a:spcAft>
                  <a:spcPts val="400"/>
                </a:spcAft>
                <a:buFont typeface="Wingdings" panose="05000000000000000000" pitchFamily="2" charset="2"/>
                <a:buNone/>
                <a:defRPr sz="2397" b="1">
                  <a:latin typeface="Consolas" pitchFamily="49" charset="0"/>
                  <a:cs typeface="Consolas" pitchFamily="49" charset="0"/>
                </a:defRPr>
              </a:lvl1pPr>
            </a:lstStyle>
            <a:p>
              <a:r>
                <a:rPr lang="en-US" noProof="1"/>
                <a:t>BankAccount</a:t>
              </a:r>
            </a:p>
          </p:txBody>
        </p:sp>
      </p:grpSp>
      <p:sp>
        <p:nvSpPr>
          <p:cNvPr id="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73020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70000"/>
              </a:lnSpc>
            </a:pPr>
            <a:r>
              <a:rPr lang="en-US" dirty="0"/>
              <a:t>Install </a:t>
            </a:r>
            <a:r>
              <a:rPr lang="en-US" b="1" dirty="0">
                <a:solidFill>
                  <a:schemeClr val="bg1"/>
                </a:solidFill>
              </a:rPr>
              <a:t>NUnit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70000"/>
              </a:lnSpc>
            </a:pPr>
            <a:endParaRPr lang="en-US" dirty="0"/>
          </a:p>
          <a:p>
            <a:pPr>
              <a:lnSpc>
                <a:spcPct val="70000"/>
              </a:lnSpc>
              <a:spcBef>
                <a:spcPts val="900"/>
              </a:spcBef>
            </a:pPr>
            <a:endParaRPr lang="en-US" dirty="0"/>
          </a:p>
          <a:p>
            <a:pPr>
              <a:lnSpc>
                <a:spcPct val="70000"/>
              </a:lnSpc>
              <a:spcBef>
                <a:spcPts val="900"/>
              </a:spcBef>
            </a:pPr>
            <a:r>
              <a:rPr lang="en-US" dirty="0"/>
              <a:t>Install </a:t>
            </a:r>
            <a:r>
              <a:rPr lang="en-US" b="1" dirty="0">
                <a:solidFill>
                  <a:schemeClr val="bg1"/>
                </a:solidFill>
              </a:rPr>
              <a:t>NUnit3TestAdapter</a:t>
            </a:r>
          </a:p>
          <a:p>
            <a:pPr>
              <a:lnSpc>
                <a:spcPct val="70000"/>
              </a:lnSpc>
              <a:spcBef>
                <a:spcPts val="900"/>
              </a:spcBef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70000"/>
              </a:lnSpc>
              <a:spcBef>
                <a:spcPts val="900"/>
              </a:spcBef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70000"/>
              </a:lnSpc>
              <a:spcBef>
                <a:spcPts val="900"/>
              </a:spcBef>
            </a:pPr>
            <a:r>
              <a:rPr lang="en-US" dirty="0"/>
              <a:t>Install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Microsoft.Net.Test.Sdk</a:t>
            </a:r>
          </a:p>
          <a:p>
            <a:pPr>
              <a:lnSpc>
                <a:spcPct val="70000"/>
              </a:lnSpc>
              <a:spcBef>
                <a:spcPts val="900"/>
              </a:spcBef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70000"/>
              </a:lnSpc>
              <a:spcBef>
                <a:spcPts val="900"/>
              </a:spcBef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70000"/>
              </a:lnSpc>
              <a:spcBef>
                <a:spcPts val="900"/>
              </a:spcBef>
            </a:pPr>
            <a:r>
              <a:rPr lang="en-US" dirty="0"/>
              <a:t>Open </a:t>
            </a:r>
            <a:r>
              <a:rPr lang="en-US" b="1" dirty="0">
                <a:solidFill>
                  <a:schemeClr val="bg1"/>
                </a:solidFill>
              </a:rPr>
              <a:t>Test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Explorer</a:t>
            </a:r>
            <a:r>
              <a:rPr lang="en-US" dirty="0"/>
              <a:t> (Ctrl + E, T or Test-&gt;Windows -&gt;TestExplorer)</a:t>
            </a:r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NUnit Test(2)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50884EC-2465-41D2-A103-C73846556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664" y="1705120"/>
            <a:ext cx="5704606" cy="8533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580761-5374-4E20-A640-B93958EE1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664" y="4951637"/>
            <a:ext cx="5034716" cy="72736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8A8A76F-8394-4293-BCAA-6E8F1D3CC4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664" y="3335916"/>
            <a:ext cx="6781581" cy="727362"/>
          </a:xfrm>
          <a:prstGeom prst="rect">
            <a:avLst/>
          </a:prstGeom>
        </p:spPr>
      </p:pic>
      <p:sp>
        <p:nvSpPr>
          <p:cNvPr id="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45806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Write your first test</a:t>
            </a:r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NUnit Test</a:t>
            </a:r>
            <a:r>
              <a:rPr lang="en-GB" dirty="0"/>
              <a:t> (3)</a:t>
            </a:r>
            <a:endParaRPr lang="en-US" dirty="0"/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769199" y="1810151"/>
            <a:ext cx="10653602" cy="444695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>
            <a:defPPr>
              <a:defRPr lang="en-US"/>
            </a:defPPr>
            <a:lvl1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  <a:defRPr sz="2397" b="1">
                <a:latin typeface="Consolas" pitchFamily="49" charset="0"/>
                <a:cs typeface="Consolas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[TestFixture]</a:t>
            </a:r>
          </a:p>
          <a:p>
            <a:r>
              <a:rPr lang="en-US" dirty="0"/>
              <a:t>public class BankAcountTests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chemeClr val="bg1"/>
                </a:solidFill>
              </a:rPr>
              <a:t>[Test]</a:t>
            </a:r>
          </a:p>
          <a:p>
            <a:r>
              <a:rPr lang="en-US" dirty="0"/>
              <a:t>  public void AccountInitializeWithPositiveValue() {</a:t>
            </a:r>
          </a:p>
          <a:p>
            <a:r>
              <a:rPr lang="en-US" dirty="0"/>
              <a:t>    BankAccount account = new BankAccount(2000m);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Assert.That</a:t>
            </a:r>
            <a:r>
              <a:rPr lang="en-US" dirty="0"/>
              <a:t>(account.Amount, </a:t>
            </a:r>
            <a:r>
              <a:rPr lang="en-US" dirty="0">
                <a:solidFill>
                  <a:schemeClr val="bg1"/>
                </a:solidFill>
              </a:rPr>
              <a:t>Is</a:t>
            </a:r>
            <a:r>
              <a:rPr lang="en-US" dirty="0"/>
              <a:t>.EqualTo(2000m));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}</a:t>
            </a:r>
          </a:p>
        </p:txBody>
      </p:sp>
      <p:sp>
        <p:nvSpPr>
          <p:cNvPr id="12" name="AutoShape 5"/>
          <p:cNvSpPr>
            <a:spLocks noChangeArrowheads="1"/>
          </p:cNvSpPr>
          <p:nvPr/>
        </p:nvSpPr>
        <p:spPr bwMode="auto">
          <a:xfrm>
            <a:off x="4071000" y="1676663"/>
            <a:ext cx="3655690" cy="760521"/>
          </a:xfrm>
          <a:prstGeom prst="wedgeRoundRectCallout">
            <a:avLst>
              <a:gd name="adj1" fmla="val -61748"/>
              <a:gd name="adj2" fmla="val 11067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Attribute that marks a class that contains tests </a:t>
            </a:r>
            <a:endParaRPr lang="bg-BG" sz="2400" b="1" dirty="0">
              <a:solidFill>
                <a:srgbClr val="FFFFFF"/>
              </a:solidFill>
            </a:endParaRPr>
          </a:p>
        </p:txBody>
      </p:sp>
      <p:sp>
        <p:nvSpPr>
          <p:cNvPr id="13" name="AutoShape 5"/>
          <p:cNvSpPr>
            <a:spLocks noChangeArrowheads="1"/>
          </p:cNvSpPr>
          <p:nvPr/>
        </p:nvSpPr>
        <p:spPr bwMode="auto">
          <a:xfrm>
            <a:off x="2556999" y="3204000"/>
            <a:ext cx="1925285" cy="461950"/>
          </a:xfrm>
          <a:prstGeom prst="wedgeRoundRectCallout">
            <a:avLst>
              <a:gd name="adj1" fmla="val -57146"/>
              <a:gd name="adj2" fmla="val 23520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Test Method </a:t>
            </a:r>
            <a:endParaRPr lang="bg-BG" sz="2400" b="1" dirty="0">
              <a:solidFill>
                <a:srgbClr val="FFFFFF"/>
              </a:solidFill>
            </a:endParaRPr>
          </a:p>
        </p:txBody>
      </p:sp>
      <p:sp>
        <p:nvSpPr>
          <p:cNvPr id="14" name="AutoShape 5"/>
          <p:cNvSpPr>
            <a:spLocks noChangeArrowheads="1"/>
          </p:cNvSpPr>
          <p:nvPr/>
        </p:nvSpPr>
        <p:spPr bwMode="auto">
          <a:xfrm>
            <a:off x="2236466" y="5277119"/>
            <a:ext cx="2566353" cy="769511"/>
          </a:xfrm>
          <a:prstGeom prst="wedgeRoundRectCallout">
            <a:avLst>
              <a:gd name="adj1" fmla="val -55738"/>
              <a:gd name="adj2" fmla="val -46449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Assert class comes with NUnit</a:t>
            </a:r>
            <a:endParaRPr lang="bg-BG" sz="2400" b="1" dirty="0">
              <a:solidFill>
                <a:srgbClr val="FFFFFF"/>
              </a:solidFill>
            </a:endParaRP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318329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Organize and clarify </a:t>
            </a:r>
            <a:r>
              <a:rPr lang="en-US" dirty="0"/>
              <a:t>test code by breaking down a test case into the following </a:t>
            </a:r>
            <a:r>
              <a:rPr lang="en-US" b="1" dirty="0">
                <a:solidFill>
                  <a:schemeClr val="bg1"/>
                </a:solidFill>
              </a:rPr>
              <a:t>functional sections</a:t>
            </a:r>
            <a:r>
              <a:rPr lang="en-US" dirty="0"/>
              <a:t>: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The </a:t>
            </a:r>
            <a:r>
              <a:rPr lang="en-US" b="1" dirty="0">
                <a:solidFill>
                  <a:schemeClr val="bg1"/>
                </a:solidFill>
              </a:rPr>
              <a:t>Arrange</a:t>
            </a:r>
            <a:r>
              <a:rPr lang="en-US" dirty="0"/>
              <a:t> section of a unit test initializes objects and sets the value of the data that is passed to the test case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The </a:t>
            </a:r>
            <a:r>
              <a:rPr lang="en-US" b="1" dirty="0">
                <a:solidFill>
                  <a:schemeClr val="bg1"/>
                </a:solidFill>
              </a:rPr>
              <a:t>Act</a:t>
            </a:r>
            <a:r>
              <a:rPr lang="en-US" dirty="0"/>
              <a:t> section invokes the test case with the arranged </a:t>
            </a:r>
            <a:br>
              <a:rPr lang="en-US" dirty="0"/>
            </a:br>
            <a:r>
              <a:rPr lang="en-US" dirty="0"/>
              <a:t>parameters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The </a:t>
            </a:r>
            <a:r>
              <a:rPr lang="en-US" b="1" dirty="0">
                <a:solidFill>
                  <a:schemeClr val="bg1"/>
                </a:solidFill>
              </a:rPr>
              <a:t>Assert</a:t>
            </a:r>
            <a:r>
              <a:rPr lang="en-US" dirty="0"/>
              <a:t> section verifies the test case behaves as expected</a:t>
            </a:r>
          </a:p>
          <a:p>
            <a:pPr>
              <a:buClr>
                <a:schemeClr val="tx1"/>
              </a:buClr>
            </a:pPr>
            <a:endParaRPr lang="en-US" dirty="0"/>
          </a:p>
          <a:p>
            <a:pPr>
              <a:buClr>
                <a:schemeClr val="tx1"/>
              </a:buClr>
            </a:pPr>
            <a:endParaRPr lang="bg-BG" dirty="0"/>
          </a:p>
        </p:txBody>
      </p:sp>
      <p:sp>
        <p:nvSpPr>
          <p:cNvPr id="560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AAA Testing Pattern</a:t>
            </a:r>
            <a:endParaRPr lang="bg-BG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9710026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3A Pattern</a:t>
            </a:r>
            <a:endParaRPr lang="en-US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342977" y="1680262"/>
            <a:ext cx="9506046" cy="4358738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[Test]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public void DepositShouldAddMoney()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BankAccount account = new BankAccount();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endParaRPr lang="en-GB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account.Deposit(50);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endParaRPr lang="en-GB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Assert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.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That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(account.Balance,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Is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.EqualTo(50));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5601000" y="4014000"/>
            <a:ext cx="3380569" cy="761261"/>
          </a:xfrm>
          <a:prstGeom prst="wedgeRoundRectCallout">
            <a:avLst>
              <a:gd name="adj1" fmla="val -58936"/>
              <a:gd name="adj2" fmla="val -7142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Each test should test a single behavior!</a:t>
            </a:r>
            <a:endParaRPr lang="bg-BG" sz="2400" b="1" dirty="0">
              <a:solidFill>
                <a:srgbClr val="FFFFFF"/>
              </a:solidFill>
            </a:endParaRP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63873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Load provided solution in Visual Studio</a:t>
            </a:r>
            <a:endParaRPr lang="bg-BG" dirty="0"/>
          </a:p>
          <a:p>
            <a:r>
              <a:rPr lang="en-US" dirty="0"/>
              <a:t>Add new test project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Tests</a:t>
            </a:r>
          </a:p>
          <a:p>
            <a:r>
              <a:rPr lang="en-US" dirty="0"/>
              <a:t>Create a class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AxeTests</a:t>
            </a:r>
          </a:p>
          <a:p>
            <a:r>
              <a:rPr lang="en-US" dirty="0"/>
              <a:t>Create the following tests:</a:t>
            </a:r>
          </a:p>
          <a:p>
            <a:pPr lvl="1"/>
            <a:r>
              <a:rPr lang="en-US" dirty="0"/>
              <a:t>Test if weapon </a:t>
            </a:r>
            <a:r>
              <a:rPr lang="en-US" b="1" dirty="0">
                <a:solidFill>
                  <a:schemeClr val="bg1"/>
                </a:solidFill>
              </a:rPr>
              <a:t>loses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durability</a:t>
            </a:r>
            <a:r>
              <a:rPr lang="en-US" dirty="0"/>
              <a:t> after attack</a:t>
            </a:r>
          </a:p>
          <a:p>
            <a:pPr lvl="1"/>
            <a:r>
              <a:rPr lang="en-US" dirty="0"/>
              <a:t>Test attacking with a </a:t>
            </a:r>
            <a:r>
              <a:rPr lang="en-US" b="1" dirty="0">
                <a:solidFill>
                  <a:schemeClr val="bg1"/>
                </a:solidFill>
              </a:rPr>
              <a:t>broken weapon</a:t>
            </a:r>
          </a:p>
          <a:p>
            <a:pPr lvl="2"/>
            <a:endParaRPr lang="en-US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Test Axe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91848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Test Axe</a:t>
            </a:r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974109" y="1277311"/>
            <a:ext cx="10243782" cy="530168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[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Test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]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public void AxeLosesDurabilyAfterAttack()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2397" b="1" i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// Arrange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Axe axe = new Axe(10, 10);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Dummy dummy = new Dummy(10, 10);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2397" b="1" i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// Act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axe.Attack(dummy);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2397" b="1" i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// Assert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Assert.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That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(axe.DurabilityPoints,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Is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EqualTo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(9));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87139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Test Axe  (2)</a:t>
            </a:r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1371000" y="1584000"/>
            <a:ext cx="9506047" cy="464464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[Test]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public void BrokenAxeCantAttack()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Axe axe = new Axe(1, 1);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Dummy dummy = new Dummy(10, 10);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endParaRPr lang="en-US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axe.Attack(dummy);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endParaRPr lang="en-US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Assert.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That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(() =&gt; axe.Attack(dummy),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Throws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.InvalidOperationException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    .With.Message.EqualTo("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Axe is broken.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"));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81843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Create a class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DummyTests</a:t>
            </a:r>
          </a:p>
          <a:p>
            <a:r>
              <a:rPr lang="en-US" dirty="0"/>
              <a:t>Create the following tests</a:t>
            </a:r>
          </a:p>
          <a:p>
            <a:pPr lvl="1"/>
            <a:r>
              <a:rPr lang="en-US" dirty="0"/>
              <a:t>Dummy </a:t>
            </a:r>
            <a:r>
              <a:rPr lang="en-US" b="1" dirty="0">
                <a:solidFill>
                  <a:schemeClr val="bg1"/>
                </a:solidFill>
              </a:rPr>
              <a:t>loses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health</a:t>
            </a:r>
            <a:r>
              <a:rPr lang="en-US" dirty="0"/>
              <a:t> if attacked</a:t>
            </a:r>
          </a:p>
          <a:p>
            <a:pPr lvl="1"/>
            <a:r>
              <a:rPr lang="en-US" dirty="0"/>
              <a:t>Dead Dummy </a:t>
            </a:r>
            <a:r>
              <a:rPr lang="en-US" b="1" dirty="0">
                <a:solidFill>
                  <a:schemeClr val="bg1"/>
                </a:solidFill>
              </a:rPr>
              <a:t>throws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exception</a:t>
            </a:r>
            <a:r>
              <a:rPr lang="en-US" dirty="0"/>
              <a:t> if attacked</a:t>
            </a:r>
          </a:p>
          <a:p>
            <a:pPr lvl="1"/>
            <a:r>
              <a:rPr lang="en-US" sz="3000" dirty="0"/>
              <a:t>Dead Dummy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can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give</a:t>
            </a:r>
            <a:r>
              <a:rPr lang="en-US" dirty="0"/>
              <a:t> XP</a:t>
            </a:r>
          </a:p>
          <a:p>
            <a:pPr lvl="1"/>
            <a:r>
              <a:rPr lang="en-US" dirty="0"/>
              <a:t>Alive Dummy </a:t>
            </a:r>
            <a:r>
              <a:rPr lang="en-US" b="1" dirty="0">
                <a:solidFill>
                  <a:schemeClr val="bg1"/>
                </a:solidFill>
              </a:rPr>
              <a:t>can't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give</a:t>
            </a:r>
            <a:r>
              <a:rPr lang="en-US" dirty="0"/>
              <a:t> XP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Test Dummy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46429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</a:t>
            </a:r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73037" y="1347788"/>
            <a:ext cx="11804650" cy="5373687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218438" rtl="0" eaLnBrk="1" fontAlgn="auto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0" lang="bg-BG" sz="3398" b="1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1218438" rtl="0" eaLnBrk="1" fontAlgn="auto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sz="7200" b="1" i="0" u="sng" strike="noStrike" kern="1200" cap="none" spc="0" normalizeH="0" baseline="0" noProof="0" dirty="0">
                <a:ln>
                  <a:noFill/>
                </a:ln>
                <a:solidFill>
                  <a:srgbClr val="FFA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sli.do</a:t>
            </a: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/>
            </a:r>
            <a:b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15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#</a:t>
            </a:r>
            <a:r>
              <a:rPr kumimoji="0" lang="en-US" sz="11500" b="1" i="0" u="none" strike="noStrike" kern="1200" cap="none" spc="0" normalizeH="0" baseline="0" noProof="1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csharp-advanced</a:t>
            </a:r>
            <a:endParaRPr kumimoji="0" lang="en-US" sz="3398" b="0" i="0" u="none" strike="noStrike" kern="1200" cap="none" spc="0" normalizeH="0" baseline="0" noProof="1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22800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Test Dummy</a:t>
            </a:r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1729473" y="1375745"/>
            <a:ext cx="8812566" cy="5027246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[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Test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]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public void DummyLosesHealthAfterAttack()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i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// Arrange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Dummy dummy = new Dummy(20, 10);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endParaRPr lang="en-US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i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// Act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dummy.TakeAttack(5);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endParaRPr lang="en-US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i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// Assert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Assert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That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(dummy.Health,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Is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EqualTo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(15));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i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// TODO: Write the rest of the tests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765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How to Write Good Tests</a:t>
            </a:r>
            <a:endParaRPr lang="bg-BG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7179" y="1120913"/>
            <a:ext cx="2157641" cy="3020698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GB"/>
              <a:t>Unit Testing Best Practices</a:t>
            </a:r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99251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Condition</a:t>
            </a:r>
          </a:p>
          <a:p>
            <a:endParaRPr lang="en-GB" dirty="0"/>
          </a:p>
          <a:p>
            <a:r>
              <a:rPr lang="en-GB" dirty="0"/>
              <a:t>Comparison</a:t>
            </a:r>
          </a:p>
          <a:p>
            <a:endParaRPr lang="en-GB" dirty="0"/>
          </a:p>
          <a:p>
            <a:r>
              <a:rPr lang="en-GB" dirty="0"/>
              <a:t>Exception</a:t>
            </a:r>
          </a:p>
          <a:p>
            <a:endParaRPr lang="en-GB" dirty="0"/>
          </a:p>
          <a:p>
            <a:endParaRPr lang="en-GB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Asserts</a:t>
            </a:r>
            <a:endParaRPr lang="en-US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743509" y="3341337"/>
            <a:ext cx="7467491" cy="586936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dirty="0">
                <a:latin typeface="Consolas" pitchFamily="49" charset="0"/>
                <a:cs typeface="Consolas" pitchFamily="49" charset="0"/>
              </a:rPr>
              <a:t>Assert.That(</a:t>
            </a:r>
            <a:r>
              <a:rPr lang="en-GB" sz="2397" b="1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actual</a:t>
            </a:r>
            <a:r>
              <a:rPr lang="en-GB" sz="2397" b="1" dirty="0">
                <a:latin typeface="Consolas" pitchFamily="49" charset="0"/>
                <a:cs typeface="Consolas" pitchFamily="49" charset="0"/>
              </a:rPr>
              <a:t>, Is.EqualTo(</a:t>
            </a:r>
            <a:r>
              <a:rPr lang="en-GB" sz="2397" b="1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expected</a:t>
            </a:r>
            <a:r>
              <a:rPr lang="en-GB" sz="2397" b="1" dirty="0">
                <a:latin typeface="Consolas" pitchFamily="49" charset="0"/>
                <a:cs typeface="Consolas" pitchFamily="49" charset="0"/>
              </a:rPr>
              <a:t>));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743509" y="1876033"/>
            <a:ext cx="7467491" cy="586936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dirty="0">
                <a:latin typeface="Consolas" pitchFamily="49" charset="0"/>
                <a:cs typeface="Consolas" pitchFamily="49" charset="0"/>
              </a:rPr>
              <a:t>Assert.That(bool </a:t>
            </a:r>
            <a:r>
              <a:rPr lang="en-GB" sz="2397" b="1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condition</a:t>
            </a:r>
            <a:r>
              <a:rPr lang="en-GB" sz="2397" b="1" dirty="0">
                <a:latin typeface="Consolas" pitchFamily="49" charset="0"/>
                <a:cs typeface="Consolas" pitchFamily="49" charset="0"/>
              </a:rPr>
              <a:t>);</a:t>
            </a: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743509" y="4694691"/>
            <a:ext cx="7467492" cy="95581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Assert.That(() =&gt; { code },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bg-BG" sz="2397" b="1" noProof="1">
                <a:latin typeface="Consolas" pitchFamily="49" charset="0"/>
                <a:cs typeface="Consolas" pitchFamily="49" charset="0"/>
              </a:rPr>
              <a:t>  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Throws.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ExpectedException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);</a:t>
            </a: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91814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String Assert</a:t>
            </a:r>
          </a:p>
          <a:p>
            <a:endParaRPr lang="en-GB" sz="2800" b="1" dirty="0"/>
          </a:p>
          <a:p>
            <a:endParaRPr lang="en-GB" sz="1400" b="1" dirty="0"/>
          </a:p>
          <a:p>
            <a:r>
              <a:rPr lang="en-GB" dirty="0"/>
              <a:t>Collection Assert</a:t>
            </a:r>
          </a:p>
          <a:p>
            <a:endParaRPr lang="en-GB" b="1" dirty="0"/>
          </a:p>
          <a:p>
            <a:endParaRPr lang="en-GB" sz="1200" b="1" dirty="0"/>
          </a:p>
          <a:p>
            <a:r>
              <a:rPr lang="en-GB" dirty="0"/>
              <a:t>File Assert</a:t>
            </a:r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Asserts (2)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685801" y="1796844"/>
            <a:ext cx="7484907" cy="95581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Assert.That</a:t>
            </a:r>
            <a:r>
              <a:rPr lang="en-US" sz="2397" b="1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397" b="1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string</a:t>
            </a:r>
            <a:r>
              <a:rPr lang="en-US" sz="2397" b="1" dirty="0">
                <a:latin typeface="Consolas" pitchFamily="49" charset="0"/>
                <a:cs typeface="Consolas" pitchFamily="49" charset="0"/>
              </a:rPr>
              <a:t> actual,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bg-BG" sz="2397" b="1" dirty="0">
                <a:latin typeface="Consolas" pitchFamily="49" charset="0"/>
                <a:cs typeface="Consolas" pitchFamily="49" charset="0"/>
              </a:rPr>
              <a:t> 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Does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.Contain(string</a:t>
            </a:r>
            <a:r>
              <a:rPr lang="en-US" sz="2397" b="1" dirty="0">
                <a:latin typeface="Consolas" pitchFamily="49" charset="0"/>
                <a:cs typeface="Consolas" pitchFamily="49" charset="0"/>
              </a:rPr>
              <a:t> expected));</a:t>
            </a:r>
            <a:endParaRPr lang="en-GB" sz="2397" b="1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685799" y="3457854"/>
            <a:ext cx="7484909" cy="95581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Assert.That(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IEnumerable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 expected</a:t>
            </a:r>
            <a:r>
              <a:rPr lang="bg-BG" sz="2397" b="1" noProof="1">
                <a:latin typeface="Consolas" pitchFamily="49" charset="0"/>
                <a:cs typeface="Consolas" pitchFamily="49" charset="0"/>
              </a:rPr>
              <a:t/>
            </a:r>
            <a:br>
              <a:rPr lang="bg-BG" sz="2397" b="1" noProof="1">
                <a:latin typeface="Consolas" pitchFamily="49" charset="0"/>
                <a:cs typeface="Consolas" pitchFamily="49" charset="0"/>
              </a:rPr>
            </a:br>
            <a:r>
              <a:rPr lang="bg-BG" sz="2397" b="1" noProof="1">
                <a:latin typeface="Consolas" pitchFamily="49" charset="0"/>
                <a:cs typeface="Consolas" pitchFamily="49" charset="0"/>
              </a:rPr>
              <a:t> 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Has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.Member(object actual));</a:t>
            </a: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685799" y="5207478"/>
            <a:ext cx="7484909" cy="95581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Assert.That(string filePath,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Does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.Exist);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Assert.That(FileInfo file,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Does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.Exist);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75314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Assertions can </a:t>
            </a:r>
            <a:r>
              <a:rPr lang="en-US" b="1" dirty="0">
                <a:solidFill>
                  <a:schemeClr val="bg1"/>
                </a:solidFill>
              </a:rPr>
              <a:t>show messages</a:t>
            </a:r>
          </a:p>
          <a:p>
            <a:pPr lvl="1"/>
            <a:r>
              <a:rPr lang="en-US" dirty="0"/>
              <a:t>Helps with </a:t>
            </a:r>
            <a:r>
              <a:rPr lang="en-US" b="1" dirty="0">
                <a:solidFill>
                  <a:schemeClr val="bg1"/>
                </a:solidFill>
              </a:rPr>
              <a:t>diagnostics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Assertion Messages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209279" y="2559409"/>
            <a:ext cx="8891721" cy="95581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Assert.That(axe.DurabilityPoints, Is.EqualTo(12),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bg-BG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"Axe Durability doesn't change after attack"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);</a:t>
            </a:r>
            <a:endParaRPr lang="en-GB" sz="2397" b="1" noProof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7019336" y="4183436"/>
            <a:ext cx="2828960" cy="1140542"/>
          </a:xfrm>
          <a:prstGeom prst="wedgeRoundRectCallout">
            <a:avLst>
              <a:gd name="adj1" fmla="val -62308"/>
              <a:gd name="adj2" fmla="val -27875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Test failure messages help to find the problem</a:t>
            </a:r>
            <a:endParaRPr lang="bg-BG" sz="2400" b="1" dirty="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227" y="3726237"/>
            <a:ext cx="5332680" cy="1795838"/>
          </a:xfrm>
          <a:prstGeom prst="roundRect">
            <a:avLst>
              <a:gd name="adj" fmla="val 10240"/>
            </a:avLst>
          </a:prstGeom>
          <a:ln w="6350">
            <a:solidFill>
              <a:schemeClr val="tx1"/>
            </a:solidFill>
          </a:ln>
        </p:spPr>
      </p:pic>
      <p:sp>
        <p:nvSpPr>
          <p:cNvPr id="10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72296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Don't Repeat Yourself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406000" y="1854000"/>
            <a:ext cx="7145475" cy="3906883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private BankAccount account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endParaRPr lang="en-GB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[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SetUp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]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public void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TestInit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()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this.account = new BankAccount();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endParaRPr lang="en-GB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[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TearDown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]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public void TestCleanUp() { … }</a:t>
            </a:r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6698738" y="2516835"/>
            <a:ext cx="2365732" cy="803143"/>
          </a:xfrm>
          <a:prstGeom prst="wedgeRoundRectCallout">
            <a:avLst>
              <a:gd name="adj1" fmla="val -64480"/>
              <a:gd name="adj2" fmla="val 33796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Executes before each test</a:t>
            </a:r>
            <a:endParaRPr lang="bg-BG" sz="2400" b="1" dirty="0">
              <a:solidFill>
                <a:srgbClr val="FFFFFF"/>
              </a:solidFill>
            </a:endParaRP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4724645" y="4451835"/>
            <a:ext cx="2508183" cy="690166"/>
          </a:xfrm>
          <a:prstGeom prst="wedgeRoundRectCallout">
            <a:avLst>
              <a:gd name="adj1" fmla="val -61719"/>
              <a:gd name="adj2" fmla="val 32633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Executes after each test</a:t>
            </a:r>
            <a:endParaRPr lang="bg-BG" sz="2400" b="1" dirty="0">
              <a:solidFill>
                <a:srgbClr val="FFFFFF"/>
              </a:solidFill>
            </a:endParaRP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35811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Test names</a:t>
            </a:r>
          </a:p>
          <a:p>
            <a:pPr lvl="1"/>
            <a:r>
              <a:rPr lang="en-US" dirty="0"/>
              <a:t>Should use </a:t>
            </a:r>
            <a:r>
              <a:rPr lang="en-US" b="1" dirty="0">
                <a:solidFill>
                  <a:schemeClr val="bg1"/>
                </a:solidFill>
              </a:rPr>
              <a:t>business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domain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terminology</a:t>
            </a:r>
          </a:p>
          <a:p>
            <a:pPr lvl="1"/>
            <a:r>
              <a:rPr lang="en-US" dirty="0"/>
              <a:t>Should be </a:t>
            </a:r>
            <a:r>
              <a:rPr lang="en-US" b="1" dirty="0">
                <a:solidFill>
                  <a:schemeClr val="bg1"/>
                </a:solidFill>
              </a:rPr>
              <a:t>descriptive</a:t>
            </a:r>
            <a:r>
              <a:rPr lang="en-US" dirty="0"/>
              <a:t> and </a:t>
            </a:r>
            <a:r>
              <a:rPr lang="en-US" b="1" dirty="0">
                <a:solidFill>
                  <a:schemeClr val="bg1"/>
                </a:solidFill>
              </a:rPr>
              <a:t>readable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Naming Test Methods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067540" y="4627508"/>
            <a:ext cx="8564732" cy="1324702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DepositAddsMoneyToBalance() {}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DepositNegativeShouldNotAddMoney() {}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TransferSubtractsFromSourceAddsToDestAccount() {}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067540" y="3214458"/>
            <a:ext cx="8564732" cy="1324702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IncrementNumber() {}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Test1() {}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TestTransfer() {}</a:t>
            </a:r>
          </a:p>
        </p:txBody>
      </p:sp>
      <p:pic>
        <p:nvPicPr>
          <p:cNvPr id="4098" name="Picture 2" descr="Image result for tick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8876" y="4850281"/>
            <a:ext cx="879156" cy="879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x icon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005874" y="3544229"/>
            <a:ext cx="665160" cy="665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21139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Refactor the tests for </a:t>
            </a:r>
            <a:r>
              <a:rPr lang="en-US" b="1" dirty="0">
                <a:solidFill>
                  <a:schemeClr val="bg1"/>
                </a:solidFill>
              </a:rPr>
              <a:t>Axe</a:t>
            </a:r>
            <a:r>
              <a:rPr lang="en-US" dirty="0"/>
              <a:t> and </a:t>
            </a:r>
            <a:r>
              <a:rPr lang="en-US" b="1" dirty="0">
                <a:solidFill>
                  <a:schemeClr val="bg1"/>
                </a:solidFill>
              </a:rPr>
              <a:t>Dummy</a:t>
            </a:r>
            <a:r>
              <a:rPr lang="en-US" dirty="0"/>
              <a:t> classes</a:t>
            </a:r>
          </a:p>
          <a:p>
            <a:r>
              <a:rPr lang="en-US" dirty="0"/>
              <a:t>Make sure that: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Names</a:t>
            </a:r>
            <a:r>
              <a:rPr lang="en-US" dirty="0"/>
              <a:t> of test methods are </a:t>
            </a:r>
            <a:r>
              <a:rPr lang="en-US" b="1" dirty="0">
                <a:solidFill>
                  <a:schemeClr val="bg1"/>
                </a:solidFill>
              </a:rPr>
              <a:t>descriptive</a:t>
            </a:r>
          </a:p>
          <a:p>
            <a:pPr lvl="1"/>
            <a:r>
              <a:rPr lang="en-US" dirty="0"/>
              <a:t>You use </a:t>
            </a:r>
            <a:r>
              <a:rPr lang="en-US" b="1" dirty="0">
                <a:solidFill>
                  <a:schemeClr val="bg1"/>
                </a:solidFill>
              </a:rPr>
              <a:t>appropriate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assertions</a:t>
            </a:r>
            <a:r>
              <a:rPr lang="en-US" dirty="0"/>
              <a:t> (assert equals vs assert true)</a:t>
            </a:r>
          </a:p>
          <a:p>
            <a:pPr lvl="1"/>
            <a:r>
              <a:rPr lang="en-US" dirty="0"/>
              <a:t>You use </a:t>
            </a:r>
            <a:r>
              <a:rPr lang="en-US" b="1" dirty="0">
                <a:solidFill>
                  <a:schemeClr val="bg1"/>
                </a:solidFill>
              </a:rPr>
              <a:t>assertion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messages</a:t>
            </a:r>
          </a:p>
          <a:p>
            <a:pPr lvl="1"/>
            <a:r>
              <a:rPr lang="en-US" dirty="0"/>
              <a:t>There are </a:t>
            </a:r>
            <a:r>
              <a:rPr lang="en-US" b="1" dirty="0">
                <a:solidFill>
                  <a:schemeClr val="bg1"/>
                </a:solidFill>
              </a:rPr>
              <a:t>no magic numbers</a:t>
            </a:r>
          </a:p>
          <a:p>
            <a:pPr lvl="1"/>
            <a:r>
              <a:rPr lang="en-US" dirty="0"/>
              <a:t>There is no </a:t>
            </a:r>
            <a:r>
              <a:rPr lang="en-US" b="1" dirty="0">
                <a:solidFill>
                  <a:schemeClr val="bg1"/>
                </a:solidFill>
              </a:rPr>
              <a:t>code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duplication</a:t>
            </a:r>
            <a:r>
              <a:rPr lang="en-US" dirty="0"/>
              <a:t> (Don’t Repeat Yourself)</a:t>
            </a:r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Refactor Tests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36799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0405" y="100750"/>
            <a:ext cx="9506047" cy="882654"/>
          </a:xfrm>
        </p:spPr>
        <p:txBody>
          <a:bodyPr/>
          <a:lstStyle/>
          <a:p>
            <a:r>
              <a:rPr lang="en-US" dirty="0"/>
              <a:t>Solution: Refactor Tests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676000" y="2034000"/>
            <a:ext cx="6825339" cy="3512115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private Axe axe;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private Dummy dummy;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endParaRPr lang="en-US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[SetUp]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public void TestInit()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this.axe = new Axe(</a:t>
            </a:r>
            <a:r>
              <a:rPr lang="bg-BG" sz="2397" b="1" noProof="1">
                <a:latin typeface="Consolas" pitchFamily="49" charset="0"/>
                <a:cs typeface="Consolas" pitchFamily="49" charset="0"/>
              </a:rPr>
              <a:t>2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, </a:t>
            </a:r>
            <a:r>
              <a:rPr lang="bg-BG" sz="2397" b="1" noProof="1">
                <a:latin typeface="Consolas" pitchFamily="49" charset="0"/>
                <a:cs typeface="Consolas" pitchFamily="49" charset="0"/>
              </a:rPr>
              <a:t>2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this.dummy = new Dummy(</a:t>
            </a:r>
            <a:r>
              <a:rPr lang="bg-BG" sz="2397" b="1" noProof="1">
                <a:latin typeface="Consolas" pitchFamily="49" charset="0"/>
                <a:cs typeface="Consolas" pitchFamily="49" charset="0"/>
              </a:rPr>
              <a:t>20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, </a:t>
            </a:r>
            <a:r>
              <a:rPr lang="bg-BG" sz="2397" b="1" noProof="1">
                <a:latin typeface="Consolas" pitchFamily="49" charset="0"/>
                <a:cs typeface="Consolas" pitchFamily="49" charset="0"/>
              </a:rPr>
              <a:t>20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17507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0405" y="100750"/>
            <a:ext cx="9506047" cy="882654"/>
          </a:xfrm>
        </p:spPr>
        <p:txBody>
          <a:bodyPr/>
          <a:lstStyle/>
          <a:p>
            <a:r>
              <a:rPr lang="en-US" dirty="0"/>
              <a:t>Solution: Refactor Tests (2)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416000" y="1273085"/>
            <a:ext cx="9516529" cy="5382415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[Test]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public void AxeLosesDurabilyAfterAttack()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axe.Attack(dummy);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Assert.That(axe.DurabilityPoints, Is.EqualTo(1)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  "Axe Durability doesn't change after attack");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[Test]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public void BrokenAxeCantAttack()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{ axe.Attack(dummy);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axe.Attack(dummy);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Assert.That(() =&gt; axe.Attack(dummy),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  Throws.InvalidOperationException.With.Message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  .EqualTo("Axe is broken."));</a:t>
            </a:r>
            <a:r>
              <a:rPr lang="bg-BG" sz="2397" b="1" noProof="1">
                <a:latin typeface="Consolas" pitchFamily="49" charset="0"/>
                <a:cs typeface="Consolas" pitchFamily="49" charset="0"/>
              </a:rPr>
              <a:t> 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48577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1952" y="1269000"/>
            <a:ext cx="2888095" cy="28880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GB"/>
              <a:t>Seven Testing Principles</a:t>
            </a:r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67232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GB" dirty="0"/>
              <a:t>Isolating </a:t>
            </a:r>
            <a:r>
              <a:rPr lang="en-GB" dirty="0" err="1"/>
              <a:t>Behaviors</a:t>
            </a:r>
            <a:endParaRPr lang="bg-BG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2463" y="1378547"/>
            <a:ext cx="3220916" cy="2544524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GB"/>
              <a:t>Dependencies</a:t>
            </a:r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11165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Consider testing the following code: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We want to test a </a:t>
            </a:r>
            <a:r>
              <a:rPr lang="en-US" b="1" dirty="0">
                <a:solidFill>
                  <a:schemeClr val="bg1"/>
                </a:solidFill>
              </a:rPr>
              <a:t>single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behavior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Coupling and Testing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242335" y="2426873"/>
            <a:ext cx="9384236" cy="3899914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public class Bank 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private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AccountManager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 accountManager;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endParaRPr lang="en-GB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public Bank() 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  this.AccountManager =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new AccountManager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();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endParaRPr lang="en-GB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public AccountInfo GetInfo(string id) { … 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7444080" y="3528855"/>
            <a:ext cx="2590800" cy="842377"/>
          </a:xfrm>
          <a:prstGeom prst="wedgeRoundRectCallout">
            <a:avLst>
              <a:gd name="adj1" fmla="val -56923"/>
              <a:gd name="adj2" fmla="val 41924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Bank </a:t>
            </a:r>
            <a:r>
              <a:rPr lang="en-US" sz="24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depends</a:t>
            </a:r>
            <a:r>
              <a:rPr lang="en-US" sz="2400" b="1" dirty="0">
                <a:solidFill>
                  <a:srgbClr val="FFFFFF"/>
                </a:solidFill>
              </a:rPr>
              <a:t> on </a:t>
            </a:r>
            <a:r>
              <a:rPr lang="en-US" sz="2400" b="1" noProof="1">
                <a:solidFill>
                  <a:srgbClr val="FFFFFF"/>
                </a:solidFill>
              </a:rPr>
              <a:t>AccountManager</a:t>
            </a:r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7139244" y="2082811"/>
            <a:ext cx="2362200" cy="756810"/>
          </a:xfrm>
          <a:prstGeom prst="wedgeRoundRectCallout">
            <a:avLst>
              <a:gd name="adj1" fmla="val -57078"/>
              <a:gd name="adj2" fmla="val 49438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Concrete Implementation</a:t>
            </a:r>
            <a:endParaRPr lang="bg-BG" sz="2400" b="1" dirty="0">
              <a:solidFill>
                <a:srgbClr val="FFFFFF"/>
              </a:solidFill>
            </a:endParaRP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7513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Need to find solution to </a:t>
            </a:r>
            <a:r>
              <a:rPr lang="en-US" b="1" dirty="0">
                <a:solidFill>
                  <a:schemeClr val="bg1"/>
                </a:solidFill>
              </a:rPr>
              <a:t>decouple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classes</a:t>
            </a:r>
          </a:p>
          <a:p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Coupling and Testing (2)</a:t>
            </a:r>
          </a:p>
        </p:txBody>
      </p:sp>
      <p:sp>
        <p:nvSpPr>
          <p:cNvPr id="5" name="Rectangle: Rounded Corners 4"/>
          <p:cNvSpPr/>
          <p:nvPr/>
        </p:nvSpPr>
        <p:spPr>
          <a:xfrm>
            <a:off x="1295400" y="3200400"/>
            <a:ext cx="3962400" cy="1550102"/>
          </a:xfrm>
          <a:prstGeom prst="roundRect">
            <a:avLst>
              <a:gd name="adj" fmla="val 6965"/>
            </a:avLst>
          </a:prstGeom>
          <a:solidFill>
            <a:schemeClr val="tx1">
              <a:lumMod val="40000"/>
              <a:lumOff val="60000"/>
              <a:alpha val="25098"/>
            </a:schemeClr>
          </a:solidFill>
          <a:ln w="57150">
            <a:solidFill>
              <a:schemeClr val="accent6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Consolas" panose="020B0609020204030204" pitchFamily="49" charset="0"/>
              </a:rPr>
              <a:t>Bank</a:t>
            </a:r>
          </a:p>
        </p:txBody>
      </p:sp>
      <p:sp>
        <p:nvSpPr>
          <p:cNvPr id="11" name="Rectangle: Rounded Corners 10"/>
          <p:cNvSpPr/>
          <p:nvPr/>
        </p:nvSpPr>
        <p:spPr>
          <a:xfrm>
            <a:off x="1852899" y="3912778"/>
            <a:ext cx="3053874" cy="575826"/>
          </a:xfrm>
          <a:prstGeom prst="roundRect">
            <a:avLst>
              <a:gd name="adj" fmla="val 6965"/>
            </a:avLst>
          </a:prstGeom>
          <a:solidFill>
            <a:schemeClr val="accent6">
              <a:lumMod val="75000"/>
              <a:alpha val="25098"/>
            </a:schemeClr>
          </a:solidFill>
          <a:ln w="57150">
            <a:solidFill>
              <a:schemeClr val="accent6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800" b="1" noProof="1">
                <a:solidFill>
                  <a:schemeClr val="tx1"/>
                </a:solidFill>
                <a:latin typeface="Consolas" panose="020B0609020204030204" pitchFamily="49" charset="0"/>
              </a:rPr>
              <a:t>AccountManager</a:t>
            </a:r>
          </a:p>
        </p:txBody>
      </p:sp>
      <p:sp>
        <p:nvSpPr>
          <p:cNvPr id="19" name="Arrow: Right 18"/>
          <p:cNvSpPr/>
          <p:nvPr/>
        </p:nvSpPr>
        <p:spPr>
          <a:xfrm>
            <a:off x="5859878" y="3917007"/>
            <a:ext cx="633909" cy="379785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AutoShape 6"/>
          <p:cNvSpPr>
            <a:spLocks noChangeArrowheads="1"/>
          </p:cNvSpPr>
          <p:nvPr/>
        </p:nvSpPr>
        <p:spPr bwMode="auto">
          <a:xfrm>
            <a:off x="9871168" y="2183590"/>
            <a:ext cx="1572148" cy="492556"/>
          </a:xfrm>
          <a:prstGeom prst="wedgeRoundRectCallout">
            <a:avLst>
              <a:gd name="adj1" fmla="val -57078"/>
              <a:gd name="adj2" fmla="val 49438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Interface</a:t>
            </a:r>
            <a:endParaRPr lang="bg-BG" sz="2400" b="1" dirty="0">
              <a:solidFill>
                <a:srgbClr val="FFFFFF"/>
              </a:solidFill>
            </a:endParaRPr>
          </a:p>
        </p:txBody>
      </p:sp>
      <p:sp>
        <p:nvSpPr>
          <p:cNvPr id="15" name="AutoShape 6"/>
          <p:cNvSpPr>
            <a:spLocks noChangeArrowheads="1"/>
          </p:cNvSpPr>
          <p:nvPr/>
        </p:nvSpPr>
        <p:spPr bwMode="auto">
          <a:xfrm>
            <a:off x="2025443" y="2503210"/>
            <a:ext cx="2708787" cy="593954"/>
          </a:xfrm>
          <a:prstGeom prst="wedgeRoundRectCallout">
            <a:avLst>
              <a:gd name="adj1" fmla="val -57078"/>
              <a:gd name="adj2" fmla="val 49438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Bank inherits bugs</a:t>
            </a:r>
            <a:endParaRPr lang="bg-BG" sz="2400" b="1" dirty="0">
              <a:solidFill>
                <a:srgbClr val="FFFFFF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E708B34-26A3-48BD-ADA1-D4C30AF4E1F0}"/>
              </a:ext>
            </a:extLst>
          </p:cNvPr>
          <p:cNvGrpSpPr/>
          <p:nvPr/>
        </p:nvGrpSpPr>
        <p:grpSpPr>
          <a:xfrm>
            <a:off x="6934202" y="2831580"/>
            <a:ext cx="4509114" cy="2550637"/>
            <a:chOff x="6546545" y="2814777"/>
            <a:chExt cx="4509114" cy="2550637"/>
          </a:xfrm>
        </p:grpSpPr>
        <p:sp>
          <p:nvSpPr>
            <p:cNvPr id="12" name="Rectangle: Rounded Corners 11"/>
            <p:cNvSpPr/>
            <p:nvPr/>
          </p:nvSpPr>
          <p:spPr>
            <a:xfrm>
              <a:off x="6934202" y="4750502"/>
              <a:ext cx="3733800" cy="614912"/>
            </a:xfrm>
            <a:prstGeom prst="roundRect">
              <a:avLst>
                <a:gd name="adj" fmla="val 6965"/>
              </a:avLst>
            </a:prstGeom>
            <a:solidFill>
              <a:schemeClr val="tx1">
                <a:lumMod val="40000"/>
                <a:lumOff val="60000"/>
                <a:alpha val="25098"/>
              </a:schemeClr>
            </a:solidFill>
            <a:ln w="57150">
              <a:solidFill>
                <a:schemeClr val="accent6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GB" sz="2800" b="1" dirty="0">
                  <a:solidFill>
                    <a:schemeClr val="tx1"/>
                  </a:solidFill>
                  <a:latin typeface="Consolas" panose="020B0609020204030204" pitchFamily="49" charset="0"/>
                </a:rPr>
                <a:t>Bank</a:t>
              </a:r>
            </a:p>
          </p:txBody>
        </p:sp>
        <p:sp>
          <p:nvSpPr>
            <p:cNvPr id="14" name="Rectangle: Rounded Corners 13"/>
            <p:cNvSpPr/>
            <p:nvPr/>
          </p:nvSpPr>
          <p:spPr>
            <a:xfrm>
              <a:off x="6546545" y="2814777"/>
              <a:ext cx="4509114" cy="1069971"/>
            </a:xfrm>
            <a:prstGeom prst="roundRect">
              <a:avLst>
                <a:gd name="adj" fmla="val 6965"/>
              </a:avLst>
            </a:prstGeom>
            <a:solidFill>
              <a:schemeClr val="tx1">
                <a:lumMod val="40000"/>
                <a:lumOff val="60000"/>
                <a:alpha val="25098"/>
              </a:schemeClr>
            </a:solidFill>
            <a:ln w="57150">
              <a:solidFill>
                <a:schemeClr val="accent6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2800" b="1" noProof="1">
                  <a:solidFill>
                    <a:schemeClr val="tx1"/>
                  </a:solidFill>
                  <a:latin typeface="Consolas" panose="020B0609020204030204" pitchFamily="49" charset="0"/>
                </a:rPr>
                <a:t>I</a:t>
              </a:r>
              <a:r>
                <a:rPr lang="en-GB" sz="2800" b="1" noProof="1">
                  <a:solidFill>
                    <a:schemeClr val="tx1"/>
                  </a:solidFill>
                  <a:latin typeface="Consolas" panose="020B0609020204030204" pitchFamily="49" charset="0"/>
                </a:rPr>
                <a:t>AccountManager</a:t>
              </a:r>
            </a:p>
            <a:p>
              <a:pPr algn="ctr"/>
              <a:r>
                <a:rPr lang="en-GB" sz="2800" b="1" dirty="0">
                  <a:solidFill>
                    <a:schemeClr val="tx1"/>
                  </a:solidFill>
                  <a:latin typeface="Consolas" panose="020B0609020204030204" pitchFamily="49" charset="0"/>
                </a:rPr>
                <a:t>+Account </a:t>
              </a:r>
              <a:r>
                <a:rPr lang="en-GB" sz="2800" b="1" noProof="1">
                  <a:solidFill>
                    <a:schemeClr val="tx1"/>
                  </a:solidFill>
                  <a:latin typeface="Consolas" panose="020B0609020204030204" pitchFamily="49" charset="0"/>
                </a:rPr>
                <a:t>GetAccount</a:t>
              </a:r>
              <a:r>
                <a:rPr lang="en-GB" sz="2800" b="1" dirty="0">
                  <a:solidFill>
                    <a:schemeClr val="tx1"/>
                  </a:solidFill>
                  <a:latin typeface="Consolas" panose="020B0609020204030204" pitchFamily="49" charset="0"/>
                </a:rPr>
                <a:t>()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969778" y="4020499"/>
              <a:ext cx="83388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800" dirty="0"/>
                <a:t>uses</a:t>
              </a:r>
            </a:p>
          </p:txBody>
        </p:sp>
        <p:sp>
          <p:nvSpPr>
            <p:cNvPr id="13" name="Arrow: Up 12">
              <a:extLst>
                <a:ext uri="{FF2B5EF4-FFF2-40B4-BE49-F238E27FC236}">
                  <a16:creationId xmlns:a16="http://schemas.microsoft.com/office/drawing/2014/main" id="{7F54C32C-0BBE-4B23-A266-860A3707735D}"/>
                </a:ext>
              </a:extLst>
            </p:cNvPr>
            <p:cNvSpPr/>
            <p:nvPr/>
          </p:nvSpPr>
          <p:spPr bwMode="auto">
            <a:xfrm>
              <a:off x="8632427" y="4019573"/>
              <a:ext cx="337351" cy="523220"/>
            </a:xfrm>
            <a:prstGeom prst="upArrow">
              <a:avLst/>
            </a:prstGeom>
            <a:solidFill>
              <a:schemeClr val="dk2">
                <a:alpha val="80000"/>
              </a:schemeClr>
            </a:solidFill>
            <a:ln w="19050">
              <a:solidFill>
                <a:schemeClr val="tx1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1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46468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3" grpId="0" animBg="1"/>
      <p:bldP spid="1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Decouples classes and makes code testable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Dependency Injection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812848" y="1806592"/>
            <a:ext cx="7967168" cy="4610081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public interface 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IAccountManager 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{ 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Account Account { get; 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public class Bank 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private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IAccountManager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 accountManager;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public Bank(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IAccountManager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 accountManager)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  this.accountManager =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accountManager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6527874" y="5697219"/>
            <a:ext cx="2564110" cy="707983"/>
          </a:xfrm>
          <a:prstGeom prst="wedgeRoundRectCallout">
            <a:avLst>
              <a:gd name="adj1" fmla="val -54166"/>
              <a:gd name="adj2" fmla="val -51171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Injecting dependencies</a:t>
            </a:r>
            <a:endParaRPr lang="bg-BG" sz="2400" b="1" dirty="0">
              <a:solidFill>
                <a:srgbClr val="FFFFFF"/>
              </a:solidFill>
            </a:endParaRPr>
          </a:p>
        </p:txBody>
      </p:sp>
      <p:sp>
        <p:nvSpPr>
          <p:cNvPr id="13" name="AutoShape 6"/>
          <p:cNvSpPr>
            <a:spLocks noChangeArrowheads="1"/>
          </p:cNvSpPr>
          <p:nvPr/>
        </p:nvSpPr>
        <p:spPr bwMode="auto">
          <a:xfrm>
            <a:off x="4796432" y="3213257"/>
            <a:ext cx="3065755" cy="747251"/>
          </a:xfrm>
          <a:prstGeom prst="wedgeRoundRectCallout">
            <a:avLst>
              <a:gd name="adj1" fmla="val -56039"/>
              <a:gd name="adj2" fmla="val 42198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Independent from Implementation</a:t>
            </a:r>
            <a:endParaRPr lang="bg-BG" sz="2400" b="1" dirty="0">
              <a:solidFill>
                <a:srgbClr val="FFFFFF"/>
              </a:solidFill>
            </a:endParaRP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25268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 other words, to </a:t>
            </a:r>
            <a:r>
              <a:rPr lang="en-US" b="1" dirty="0">
                <a:solidFill>
                  <a:schemeClr val="bg1"/>
                </a:solidFill>
              </a:rPr>
              <a:t>fixate</a:t>
            </a:r>
            <a:r>
              <a:rPr lang="en-US" dirty="0"/>
              <a:t> all </a:t>
            </a:r>
            <a:r>
              <a:rPr lang="en-US" b="1" dirty="0">
                <a:solidFill>
                  <a:schemeClr val="bg1"/>
                </a:solidFill>
              </a:rPr>
              <a:t>moving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parts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Goal: Isolating Test Behavior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3676" y="1971173"/>
            <a:ext cx="10840496" cy="4337827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[Test]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public void TestGetInfoById()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AccountManager manager =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new AccountManager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()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  public Account Account(String id) { … } 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Bank bank = new Bank(manager);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AccountInfo info = bank.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GetInfo(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id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)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i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// TODO: Assert…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7985670" y="4372177"/>
            <a:ext cx="2819994" cy="1198152"/>
          </a:xfrm>
          <a:prstGeom prst="wedgeRoundRectCallout">
            <a:avLst>
              <a:gd name="adj1" fmla="val -56315"/>
              <a:gd name="adj2" fmla="val -45636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Fake interface implementation with fixed behavior</a:t>
            </a:r>
            <a:endParaRPr lang="bg-BG" sz="2400" b="1" dirty="0">
              <a:solidFill>
                <a:srgbClr val="FFFFFF"/>
              </a:solidFill>
            </a:endParaRP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7581000" y="2347177"/>
            <a:ext cx="1848592" cy="709684"/>
          </a:xfrm>
          <a:prstGeom prst="wedgeRoundRectCallout">
            <a:avLst>
              <a:gd name="adj1" fmla="val -57114"/>
              <a:gd name="adj2" fmla="val 45279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Anonymous class</a:t>
            </a:r>
            <a:endParaRPr lang="bg-BG" sz="2400" b="1" dirty="0">
              <a:solidFill>
                <a:srgbClr val="FFFFFF"/>
              </a:solidFill>
            </a:endParaRPr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60227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Test if hero </a:t>
            </a:r>
            <a:r>
              <a:rPr lang="en-US" b="1" dirty="0">
                <a:solidFill>
                  <a:schemeClr val="bg1"/>
                </a:solidFill>
              </a:rPr>
              <a:t>gains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XP</a:t>
            </a:r>
            <a:r>
              <a:rPr lang="en-US" dirty="0"/>
              <a:t> when </a:t>
            </a:r>
            <a:r>
              <a:rPr lang="en-US" b="1" dirty="0">
                <a:solidFill>
                  <a:schemeClr val="bg1"/>
                </a:solidFill>
              </a:rPr>
              <a:t>target dies</a:t>
            </a:r>
          </a:p>
          <a:p>
            <a:r>
              <a:rPr lang="en-US" dirty="0"/>
              <a:t>You need to: </a:t>
            </a:r>
          </a:p>
          <a:p>
            <a:pPr lvl="1"/>
            <a:r>
              <a:rPr lang="en-US" dirty="0"/>
              <a:t>Make </a:t>
            </a:r>
            <a:r>
              <a:rPr lang="en-US" b="1" dirty="0">
                <a:solidFill>
                  <a:schemeClr val="bg1"/>
                </a:solidFill>
              </a:rPr>
              <a:t>Hero</a:t>
            </a:r>
            <a:r>
              <a:rPr lang="en-US" dirty="0"/>
              <a:t> class </a:t>
            </a:r>
            <a:r>
              <a:rPr lang="en-US" b="1" dirty="0">
                <a:solidFill>
                  <a:schemeClr val="bg1"/>
                </a:solidFill>
              </a:rPr>
              <a:t>testable</a:t>
            </a:r>
            <a:r>
              <a:rPr lang="en-US" dirty="0"/>
              <a:t> (use </a:t>
            </a:r>
            <a:r>
              <a:rPr lang="en-US" b="1" dirty="0">
                <a:solidFill>
                  <a:schemeClr val="bg1"/>
                </a:solidFill>
              </a:rPr>
              <a:t>Dependency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Injection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Introduce </a:t>
            </a:r>
            <a:r>
              <a:rPr lang="en-US" b="1" dirty="0">
                <a:solidFill>
                  <a:schemeClr val="bg1"/>
                </a:solidFill>
              </a:rPr>
              <a:t>Interfaces</a:t>
            </a:r>
            <a:r>
              <a:rPr lang="en-US" dirty="0"/>
              <a:t> for Axe and Dummy</a:t>
            </a:r>
          </a:p>
          <a:p>
            <a:pPr lvl="2"/>
            <a:r>
              <a:rPr lang="en-US" dirty="0"/>
              <a:t>Interface </a:t>
            </a:r>
            <a:r>
              <a:rPr lang="en-US" noProof="1"/>
              <a:t>IWeapon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Interface </a:t>
            </a:r>
            <a:r>
              <a:rPr lang="en-US" noProof="1"/>
              <a:t>ITarget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Create test using a </a:t>
            </a:r>
            <a:r>
              <a:rPr lang="en-US" b="1" dirty="0">
                <a:solidFill>
                  <a:schemeClr val="bg1"/>
                </a:solidFill>
              </a:rPr>
              <a:t>fake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Weapon</a:t>
            </a:r>
            <a:r>
              <a:rPr lang="en-US" dirty="0"/>
              <a:t> and </a:t>
            </a:r>
            <a:r>
              <a:rPr lang="en-US" b="1" dirty="0">
                <a:solidFill>
                  <a:schemeClr val="bg1"/>
                </a:solidFill>
              </a:rPr>
              <a:t>fake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Dummy</a:t>
            </a:r>
          </a:p>
          <a:p>
            <a:pPr lvl="1"/>
            <a:endParaRPr lang="en-US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Fake Axe and Dummy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5435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Fake Axe and Dummy</a:t>
            </a:r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2788060" y="3755374"/>
            <a:ext cx="6367940" cy="2900126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public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interface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 Itarget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void TakeAttack(int attackPoints);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int Health { get; 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int GiveExperience();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bool IsDead();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}</a:t>
            </a:r>
            <a:endParaRPr lang="en-US" sz="2397" b="1" noProof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761829" y="1232310"/>
            <a:ext cx="6367940" cy="2431408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public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interface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 IWeapon 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void Attack(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Target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 target);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int AttackPoints { get; 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int DurabilityPoints { get; 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}</a:t>
            </a:r>
            <a:endParaRPr lang="en-US" sz="2397" b="1" noProof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0880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Fake Axe and Dummy (2)</a:t>
            </a:r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1219200" y="4480415"/>
            <a:ext cx="9753600" cy="1693585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public class Axe :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IWeapon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public void attack(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ITarget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 target) { … 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}</a:t>
            </a:r>
            <a:endParaRPr lang="en-US" sz="2397" b="1" noProof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219200" y="1700444"/>
            <a:ext cx="9753600" cy="2431351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public Hero(String name,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IWeapon weapon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)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this.name = name;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this.experience = 0;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this.weapon = weapon;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}</a:t>
            </a:r>
            <a:endParaRPr lang="en-US" sz="2397" b="1" noProof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6">
            <a:extLst>
              <a:ext uri="{FF2B5EF4-FFF2-40B4-BE49-F238E27FC236}">
                <a16:creationId xmlns:a16="http://schemas.microsoft.com/office/drawing/2014/main" id="{215FCD29-EA80-4162-9579-9763DE9CDE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1000" y="2317043"/>
            <a:ext cx="2819994" cy="1198152"/>
          </a:xfrm>
          <a:prstGeom prst="wedgeRoundRectCallout">
            <a:avLst>
              <a:gd name="adj1" fmla="val -56315"/>
              <a:gd name="adj2" fmla="val -45636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Dependency Injection through the constructor</a:t>
            </a:r>
            <a:endParaRPr lang="bg-BG" sz="2400" b="1" dirty="0">
              <a:solidFill>
                <a:srgbClr val="FFFFFF"/>
              </a:solidFill>
            </a:endParaRP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6882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7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Fake Axe and Dummy (3)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011000" y="2214000"/>
            <a:ext cx="10093654" cy="326900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public class FakeTarget :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ITarget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public void TakeAttack(int attackPoints) { … 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public int Health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=&gt; 0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public int GiveExperience() {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return 20; 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public bool IsDead() {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return true; 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i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// TODO: Implement FakeWeapon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4030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Fake Axe and Dummy (4)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26964" y="1674000"/>
            <a:ext cx="11126066" cy="4427147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private const string HeroName = "Pesho";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[Test]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public void HeroGainsExperienceAfterAttackIfTargetDies()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ITarget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fakeTarget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 = new FakeTarget();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IWeapon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fakeWeapon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 = new FakeWeapon();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endParaRPr lang="en-GB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Hero hero = new Hero(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HeroName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,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fakeWeapon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hero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.attack(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fakeTarget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);  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i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// Assert…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}</a:t>
            </a:r>
            <a:endParaRPr lang="en-US" sz="2397" b="1" noProof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38891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2041766" y="1121143"/>
            <a:ext cx="10129234" cy="5546589"/>
          </a:xfrm>
        </p:spPr>
        <p:txBody>
          <a:bodyPr/>
          <a:lstStyle/>
          <a:p>
            <a:pPr>
              <a:lnSpc>
                <a:spcPct val="100000"/>
              </a:lnSpc>
              <a:buSzPct val="90000"/>
            </a:pPr>
            <a:r>
              <a:rPr lang="en-US" dirty="0"/>
              <a:t>Testing is context dependent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Testing is done differently in </a:t>
            </a:r>
            <a:r>
              <a:rPr lang="en-US" b="1" dirty="0">
                <a:solidFill>
                  <a:schemeClr val="bg1"/>
                </a:solidFill>
              </a:rPr>
              <a:t>different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contexts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100000"/>
              </a:lnSpc>
            </a:pPr>
            <a:r>
              <a:rPr lang="en-US" dirty="0"/>
              <a:t>Example: 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Safety-critical software is tested </a:t>
            </a:r>
            <a:r>
              <a:rPr lang="en-US" b="1" dirty="0">
                <a:solidFill>
                  <a:schemeClr val="bg1"/>
                </a:solidFill>
              </a:rPr>
              <a:t>differently</a:t>
            </a:r>
            <a:r>
              <a:rPr lang="en-US" dirty="0"/>
              <a:t> from an e-commerce site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Seven Testing Principles</a:t>
            </a: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71925" y="3912937"/>
            <a:ext cx="3116894" cy="2844313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21415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Not readable, cumbersome and has too much boilerplate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Fake Implementations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45258" y="1929864"/>
            <a:ext cx="10840496" cy="4645155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[Test]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public void TestRequiresFakeImplementationOfBigInterface() 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i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// Arrange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Database db = new BankDatabase()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i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  // Too many methods…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endParaRPr lang="en-GB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AccountManager manager = new AccountManager(db);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i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// Act…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i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// Assert…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2" name="AutoShape 6"/>
          <p:cNvSpPr>
            <a:spLocks noChangeArrowheads="1"/>
          </p:cNvSpPr>
          <p:nvPr/>
        </p:nvSpPr>
        <p:spPr bwMode="auto">
          <a:xfrm>
            <a:off x="5466000" y="3699000"/>
            <a:ext cx="2667000" cy="990600"/>
          </a:xfrm>
          <a:prstGeom prst="wedgeRoundRectCallout">
            <a:avLst>
              <a:gd name="adj1" fmla="val -65669"/>
              <a:gd name="adj2" fmla="val -16745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Not suitable for big interfaces</a:t>
            </a:r>
            <a:endParaRPr lang="bg-BG" sz="2400" b="1" dirty="0">
              <a:solidFill>
                <a:srgbClr val="FFFFFF"/>
              </a:solidFill>
            </a:endParaRP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28358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Mock objects </a:t>
            </a:r>
            <a:r>
              <a:rPr lang="en-US" b="1" dirty="0">
                <a:solidFill>
                  <a:schemeClr val="bg1"/>
                </a:solidFill>
              </a:rPr>
              <a:t>simulate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behavior</a:t>
            </a:r>
            <a:r>
              <a:rPr lang="en-US" dirty="0"/>
              <a:t> of real objects</a:t>
            </a:r>
          </a:p>
          <a:p>
            <a:pPr lvl="1"/>
            <a:r>
              <a:rPr lang="en-US" dirty="0"/>
              <a:t>The object supplies non-deterministic results  - </a:t>
            </a:r>
            <a:r>
              <a:rPr lang="en-US" b="1" dirty="0">
                <a:solidFill>
                  <a:schemeClr val="bg1"/>
                </a:solidFill>
              </a:rPr>
              <a:t>Time</a:t>
            </a:r>
          </a:p>
          <a:p>
            <a:pPr lvl="1"/>
            <a:r>
              <a:rPr lang="en-US" dirty="0"/>
              <a:t>It has states that are difficult to create or reproduce - </a:t>
            </a:r>
            <a:r>
              <a:rPr lang="en-US" b="1" dirty="0">
                <a:solidFill>
                  <a:schemeClr val="bg1"/>
                </a:solidFill>
              </a:rPr>
              <a:t>Network</a:t>
            </a:r>
          </a:p>
          <a:p>
            <a:pPr lvl="1"/>
            <a:r>
              <a:rPr lang="en-US" dirty="0"/>
              <a:t>It is slow - </a:t>
            </a:r>
            <a:r>
              <a:rPr lang="en-US" b="1" dirty="0">
                <a:solidFill>
                  <a:schemeClr val="bg1"/>
                </a:solidFill>
              </a:rPr>
              <a:t>Database</a:t>
            </a:r>
          </a:p>
          <a:p>
            <a:pPr lvl="1"/>
            <a:r>
              <a:rPr lang="en-US" dirty="0"/>
              <a:t>It does not yet exist or may change behavior</a:t>
            </a:r>
          </a:p>
          <a:p>
            <a:pPr lvl="1"/>
            <a:r>
              <a:rPr lang="en-US" dirty="0"/>
              <a:t>It would have to include information and methods exclusively </a:t>
            </a:r>
            <a:br>
              <a:rPr lang="en-US" dirty="0"/>
            </a:br>
            <a:r>
              <a:rPr lang="en-US" dirty="0"/>
              <a:t>for testing purposes (and not for its actual task)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Mocking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70376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7027" y="1196125"/>
            <a:ext cx="11818096" cy="5201066"/>
          </a:xfrm>
        </p:spPr>
        <p:txBody>
          <a:bodyPr/>
          <a:lstStyle/>
          <a:p>
            <a:r>
              <a:rPr lang="en-US" noProof="1"/>
              <a:t>Moq</a:t>
            </a:r>
            <a:r>
              <a:rPr lang="en-US" dirty="0"/>
              <a:t> provides us with an easy way of </a:t>
            </a:r>
            <a:r>
              <a:rPr lang="en-US" b="1" dirty="0">
                <a:solidFill>
                  <a:schemeClr val="bg1"/>
                </a:solidFill>
              </a:rPr>
              <a:t>creating mock objects</a:t>
            </a:r>
          </a:p>
          <a:p>
            <a:pPr lvl="1"/>
            <a:r>
              <a:rPr lang="en-US" dirty="0"/>
              <a:t>Simple to use</a:t>
            </a:r>
          </a:p>
          <a:p>
            <a:pPr lvl="1"/>
            <a:r>
              <a:rPr lang="en-US" dirty="0"/>
              <a:t>Strongly typed </a:t>
            </a:r>
          </a:p>
          <a:p>
            <a:pPr lvl="1"/>
            <a:r>
              <a:rPr lang="en-US" dirty="0"/>
              <a:t>Minimalistic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Moq Library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197887" y="4104000"/>
            <a:ext cx="9836375" cy="95581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Mock&lt;IContainer&gt; 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mockContainer =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new Mock&lt;IContainer&gt;()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Mock&lt;ICustomerView&gt; 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mockView =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new Mock&lt;ICustomerView&gt;()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71374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Mocking Example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236000" y="2169000"/>
            <a:ext cx="9540000" cy="3538057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Mock&lt;ITarget&gt; 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fakeTarget = new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Mock&lt;ITarget&gt;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()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endParaRPr lang="en-US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fakeTarget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Setup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(p =&gt; p.TakeAttack(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It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IsAny&lt;int&gt;()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))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Callback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(() =&gt; hero.Weapon.DurabilityPoints -= 1);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endParaRPr lang="en-US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fakeTarget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Setup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(p =&gt; p.Health)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Returns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(0);</a:t>
            </a:r>
            <a:endParaRPr lang="bg-BG" sz="2397" b="1" noProof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4314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Include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Moq</a:t>
            </a:r>
            <a:r>
              <a:rPr lang="en-US" dirty="0"/>
              <a:t> in the project </a:t>
            </a:r>
          </a:p>
          <a:p>
            <a:r>
              <a:rPr lang="en-US" dirty="0"/>
              <a:t>Mock fakes from previous problem</a:t>
            </a:r>
          </a:p>
          <a:p>
            <a:r>
              <a:rPr lang="en-US" dirty="0"/>
              <a:t>Test if hero </a:t>
            </a:r>
            <a:r>
              <a:rPr lang="en-US" b="1" dirty="0">
                <a:solidFill>
                  <a:schemeClr val="bg1"/>
                </a:solidFill>
              </a:rPr>
              <a:t>gains XP</a:t>
            </a:r>
            <a:r>
              <a:rPr lang="en-US" dirty="0"/>
              <a:t> when </a:t>
            </a:r>
            <a:r>
              <a:rPr lang="en-US" b="1" dirty="0">
                <a:solidFill>
                  <a:schemeClr val="bg1"/>
                </a:solidFill>
              </a:rPr>
              <a:t>target dies</a:t>
            </a:r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Mocking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50219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Mocking</a:t>
            </a:r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664463" y="1379576"/>
            <a:ext cx="10840496" cy="5019424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[Test]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public void HeroGainsExperienceAfterAttackIfTargetDies() 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Mock&lt;ITarget&gt;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 fakeTarget = new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Mock&lt;ITarget&gt;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fakeTarget.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Setup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(p =&gt; p.Health).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Returns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(0);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fakeTarget.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Setup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(p =&gt; p.GiveExperience()).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Returns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(20);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fakeTarget.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Setup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(p =&gt; p.IsDead()).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Returns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(true);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Mock&lt;IWeapon&gt; 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fakeWeapon = new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Mock&lt;IWeapon&gt;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Hero hero = new Hero("Pesho", fakeWeapon.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Object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endParaRPr lang="en-US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hero.Attack(fakeTarget.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Object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endParaRPr lang="en-US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Assert.That(hero.Experience, Is.EqualTo(20));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26704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65622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1942" y="1419750"/>
            <a:ext cx="8632995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CC3A316-993C-4741-8826-E104F276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824937" y="3276641"/>
            <a:ext cx="2882677" cy="3119781"/>
          </a:xfrm>
          <a:prstGeom prst="rect">
            <a:avLst/>
          </a:prstGeom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543073" y="1723767"/>
            <a:ext cx="11815018" cy="5201066"/>
          </a:xfrm>
          <a:prstGeom prst="rect">
            <a:avLst/>
          </a:prstGeom>
        </p:spPr>
        <p:txBody>
          <a:bodyPr vert="horz" lIns="108000" tIns="36000" rIns="108000" bIns="36000" rtlCol="0">
            <a:normAutofit lnSpcReduction="10000"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Clr>
                <a:schemeClr val="bg2"/>
              </a:buClr>
            </a:pPr>
            <a:r>
              <a:rPr lang="en-GB" sz="36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Unit Testing </a:t>
            </a:r>
            <a:r>
              <a:rPr lang="en-GB" sz="3600" dirty="0">
                <a:solidFill>
                  <a:schemeClr val="bg2"/>
                </a:solidFill>
              </a:rPr>
              <a:t>helps us build solid code</a:t>
            </a:r>
          </a:p>
          <a:p>
            <a:pPr>
              <a:lnSpc>
                <a:spcPct val="100000"/>
              </a:lnSpc>
              <a:buClr>
                <a:schemeClr val="bg2"/>
              </a:buClr>
            </a:pPr>
            <a:r>
              <a:rPr lang="en-GB" sz="36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Structure</a:t>
            </a:r>
            <a:r>
              <a:rPr lang="en-GB" sz="3600" dirty="0">
                <a:solidFill>
                  <a:schemeClr val="bg2"/>
                </a:solidFill>
              </a:rPr>
              <a:t> your unit tests – </a:t>
            </a:r>
            <a:r>
              <a:rPr lang="en-GB" sz="36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3A Pattern</a:t>
            </a:r>
          </a:p>
          <a:p>
            <a:pPr>
              <a:lnSpc>
                <a:spcPct val="100000"/>
              </a:lnSpc>
              <a:buClr>
                <a:schemeClr val="bg2"/>
              </a:buClr>
            </a:pPr>
            <a:r>
              <a:rPr lang="en-GB" sz="3600" dirty="0">
                <a:solidFill>
                  <a:schemeClr val="bg2"/>
                </a:solidFill>
              </a:rPr>
              <a:t>Use different </a:t>
            </a:r>
            <a:r>
              <a:rPr lang="en-GB" sz="36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assertions</a:t>
            </a:r>
            <a:r>
              <a:rPr lang="en-GB" sz="3600" dirty="0">
                <a:solidFill>
                  <a:schemeClr val="bg2"/>
                </a:solidFill>
              </a:rPr>
              <a:t> depending </a:t>
            </a:r>
            <a:br>
              <a:rPr lang="en-GB" sz="3600" dirty="0">
                <a:solidFill>
                  <a:schemeClr val="bg2"/>
                </a:solidFill>
              </a:rPr>
            </a:br>
            <a:r>
              <a:rPr lang="en-GB" sz="3600" dirty="0">
                <a:solidFill>
                  <a:schemeClr val="bg2"/>
                </a:solidFill>
              </a:rPr>
              <a:t>on the situation</a:t>
            </a:r>
          </a:p>
          <a:p>
            <a:pPr>
              <a:lnSpc>
                <a:spcPct val="100000"/>
              </a:lnSpc>
              <a:buClr>
                <a:schemeClr val="bg2"/>
              </a:buClr>
            </a:pPr>
            <a:r>
              <a:rPr lang="en-GB" sz="3600" b="1" dirty="0">
                <a:solidFill>
                  <a:schemeClr val="bg2"/>
                </a:solidFill>
              </a:rPr>
              <a:t>Dependency Injection:</a:t>
            </a:r>
          </a:p>
          <a:p>
            <a:pPr lvl="1">
              <a:lnSpc>
                <a:spcPct val="100000"/>
              </a:lnSpc>
              <a:buClr>
                <a:schemeClr val="bg2"/>
              </a:buClr>
            </a:pPr>
            <a:r>
              <a:rPr lang="en-GB" sz="3400" dirty="0">
                <a:solidFill>
                  <a:schemeClr val="bg2"/>
                </a:solidFill>
              </a:rPr>
              <a:t>Makes your classes </a:t>
            </a:r>
            <a:r>
              <a:rPr lang="en-GB" sz="34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testable</a:t>
            </a:r>
          </a:p>
          <a:p>
            <a:pPr lvl="1">
              <a:lnSpc>
                <a:spcPct val="100000"/>
              </a:lnSpc>
              <a:buClr>
                <a:schemeClr val="bg2"/>
              </a:buClr>
            </a:pPr>
            <a:r>
              <a:rPr lang="en-GB" sz="34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Looses coupling </a:t>
            </a:r>
            <a:r>
              <a:rPr lang="en-GB" sz="3400" dirty="0">
                <a:solidFill>
                  <a:schemeClr val="bg2"/>
                </a:solidFill>
              </a:rPr>
              <a:t>and improves design</a:t>
            </a:r>
          </a:p>
          <a:p>
            <a:pPr>
              <a:lnSpc>
                <a:spcPct val="100000"/>
              </a:lnSpc>
              <a:buClr>
                <a:schemeClr val="bg2"/>
              </a:buClr>
            </a:pPr>
            <a:r>
              <a:rPr lang="en-GB" sz="3600" dirty="0">
                <a:solidFill>
                  <a:schemeClr val="bg2"/>
                </a:solidFill>
              </a:rPr>
              <a:t>Mock objects to </a:t>
            </a:r>
            <a:r>
              <a:rPr lang="en-GB" sz="36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isolate tested behaviour</a:t>
            </a:r>
          </a:p>
          <a:p>
            <a:pPr>
              <a:lnSpc>
                <a:spcPct val="100000"/>
              </a:lnSpc>
              <a:buClr>
                <a:schemeClr val="bg2"/>
              </a:buClr>
            </a:pPr>
            <a:endParaRPr lang="en-GB" sz="3600" dirty="0">
              <a:solidFill>
                <a:schemeClr val="bg2"/>
              </a:solidFill>
            </a:endParaRPr>
          </a:p>
          <a:p>
            <a:pPr>
              <a:lnSpc>
                <a:spcPct val="100000"/>
              </a:lnSpc>
              <a:buClr>
                <a:schemeClr val="bg2"/>
              </a:buClr>
            </a:pPr>
            <a:endParaRPr lang="en-GB" sz="3600" dirty="0">
              <a:solidFill>
                <a:schemeClr val="bg2"/>
              </a:solidFill>
            </a:endParaRPr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87190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800" dirty="0">
                <a:solidFill>
                  <a:srgbClr val="234465"/>
                </a:solidFill>
              </a:rPr>
              <a:t>Questions?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3538928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SoftUni Diamond Partners</a:t>
            </a:r>
            <a:endParaRPr lang="bg-BG" dirty="0"/>
          </a:p>
        </p:txBody>
      </p:sp>
      <p:pic>
        <p:nvPicPr>
          <p:cNvPr id="29" name="Infragistics">
            <a:hlinkClick r:id="rId3"/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04" r="-4204"/>
          <a:stretch/>
        </p:blipFill>
        <p:spPr>
          <a:xfrm>
            <a:off x="5455947" y="4535549"/>
            <a:ext cx="5667359" cy="863377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softEdge rad="0"/>
          </a:effectLst>
        </p:spPr>
      </p:pic>
      <p:pic>
        <p:nvPicPr>
          <p:cNvPr id="30" name="Indeavr" descr="Ð ÐµÐ·ÑÐ»ÑÐ°Ñ Ñ Ð¸Ð·Ð¾Ð±ÑÐ°Ð¶ÐµÐ½Ð¸Ðµ Ð·Ð° indeavr">
            <a:hlinkClick r:id="rId5"/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633" t="-16118" r="-14633" b="-8642"/>
          <a:stretch/>
        </p:blipFill>
        <p:spPr bwMode="auto">
          <a:xfrm>
            <a:off x="1068697" y="4535549"/>
            <a:ext cx="3961114" cy="863377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6" name="Netpeak" descr="Ð ÐµÐ·ÑÐ»ÑÐ°Ñ Ñ Ð¸Ð·Ð¾Ð±ÑÐ°Ð¶ÐµÐ½Ð¸Ðµ Ð·Ð° netpeak">
            <a:hlinkClick r:id="rId7"/>
          </p:cNvPr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291" t="-11436" r="-7291" b="-11436"/>
          <a:stretch/>
        </p:blipFill>
        <p:spPr bwMode="auto">
          <a:xfrm>
            <a:off x="5330975" y="2475025"/>
            <a:ext cx="5792330" cy="863377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5" name="Sotware Group" descr="Ð ÐµÐ·ÑÐ»ÑÐ°Ñ Ñ Ð¸Ð·Ð¾Ð±ÑÐ°Ð¶ÐµÐ½Ð¸Ðµ Ð·Ð° software group">
            <a:hlinkClick r:id="rId9"/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84" r="-9241"/>
          <a:stretch/>
        </p:blipFill>
        <p:spPr bwMode="auto">
          <a:xfrm>
            <a:off x="1068698" y="2475025"/>
            <a:ext cx="3857374" cy="863377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5" name="Telenor">
            <a:hlinkClick r:id="rId11"/>
          </p:cNvPr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003" r="-12003" b="-2307"/>
          <a:stretch/>
        </p:blipFill>
        <p:spPr>
          <a:xfrm>
            <a:off x="8675765" y="1444763"/>
            <a:ext cx="2447538" cy="863377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4" name="XS">
            <a:hlinkClick r:id="rId13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796" t="-9452" r="-8796" b="-9452"/>
          <a:stretch/>
        </p:blipFill>
        <p:spPr>
          <a:xfrm>
            <a:off x="1068697" y="1444763"/>
            <a:ext cx="4184702" cy="863377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6" name="SB Tech">
            <a:hlinkClick r:id="rId15"/>
          </p:cNvPr>
          <p:cNvPicPr>
            <a:picLocks noChangeAspect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22" r="-689"/>
          <a:stretch/>
        </p:blipFill>
        <p:spPr>
          <a:xfrm>
            <a:off x="5608078" y="1444763"/>
            <a:ext cx="2713010" cy="863377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7" name="Postbank">
            <a:hlinkClick r:id="rId17"/>
          </p:cNvPr>
          <p:cNvPicPr>
            <a:picLocks noChangeAspect="1"/>
          </p:cNvPicPr>
          <p:nvPr/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826" t="-8951" r="-21826" b="-8951"/>
          <a:stretch/>
        </p:blipFill>
        <p:spPr>
          <a:xfrm>
            <a:off x="5971904" y="3505287"/>
            <a:ext cx="2519002" cy="863377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1" name="SuperHosting" descr="Ð ÐµÐ·ÑÐ»ÑÐ°Ñ Ñ Ð¸Ð·Ð¾Ð±ÑÐ°Ð¶ÐµÐ½Ð¸Ðµ Ð·Ð° superhosting png">
            <a:hlinkClick r:id="rId19"/>
          </p:cNvPr>
          <p:cNvPicPr>
            <a:picLocks noChangeAspect="1" noChangeArrowheads="1"/>
          </p:cNvPicPr>
          <p:nvPr/>
        </p:nvPicPr>
        <p:blipFill rotWithShape="1">
          <a:blip r:embed="rId2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663" t="-10753" r="-34663" b="-10753"/>
          <a:stretch/>
        </p:blipFill>
        <p:spPr bwMode="auto">
          <a:xfrm>
            <a:off x="8853643" y="3505287"/>
            <a:ext cx="2269662" cy="863377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7" name="SmartIT">
            <a:hlinkClick r:id="rId21"/>
          </p:cNvPr>
          <p:cNvPicPr>
            <a:picLocks noChangeAspect="1"/>
          </p:cNvPicPr>
          <p:nvPr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503" t="-16504" r="-14503" b="-16504"/>
          <a:stretch/>
        </p:blipFill>
        <p:spPr>
          <a:xfrm>
            <a:off x="1068698" y="3505287"/>
            <a:ext cx="4540472" cy="863377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8" name="Codexio">
            <a:hlinkClick r:id="rId23"/>
          </p:cNvPr>
          <p:cNvPicPr>
            <a:picLocks noChangeAspect="1"/>
          </p:cNvPicPr>
          <p:nvPr/>
        </p:nvPicPr>
        <p:blipFill rotWithShape="1"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589" t="-22282" r="-30138" b="-23831"/>
          <a:stretch/>
        </p:blipFill>
        <p:spPr>
          <a:xfrm>
            <a:off x="6704669" y="5565810"/>
            <a:ext cx="1748647" cy="863377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16" name="Infragistics">
            <a:hlinkClick r:id="rId25"/>
            <a:extLst>
              <a:ext uri="{FF2B5EF4-FFF2-40B4-BE49-F238E27FC236}">
                <a16:creationId xmlns:a16="http://schemas.microsoft.com/office/drawing/2014/main" id="{0FDF11E6-F5ED-4FB2-96CD-9D306D28A0DB}"/>
              </a:ext>
            </a:extLst>
          </p:cNvPr>
          <p:cNvPicPr>
            <a:picLocks noChangeAspect="1"/>
          </p:cNvPicPr>
          <p:nvPr/>
        </p:nvPicPr>
        <p:blipFill rotWithShape="1"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04" r="-4204"/>
          <a:stretch>
            <a:fillRect/>
          </a:stretch>
        </p:blipFill>
        <p:spPr>
          <a:xfrm>
            <a:off x="3490493" y="5565810"/>
            <a:ext cx="2873046" cy="863377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softEdge rad="0"/>
          </a:effectLst>
        </p:spPr>
      </p:pic>
      <p:sp>
        <p:nvSpPr>
          <p:cNvPr id="1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35290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SoftUni Organizational Partners</a:t>
            </a:r>
            <a:endParaRPr lang="bg-BG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F94737B-4698-41F8-AC81-9324F12880B9}"/>
              </a:ext>
            </a:extLst>
          </p:cNvPr>
          <p:cNvGrpSpPr/>
          <p:nvPr/>
        </p:nvGrpSpPr>
        <p:grpSpPr>
          <a:xfrm>
            <a:off x="1982273" y="1710773"/>
            <a:ext cx="8227457" cy="4150197"/>
            <a:chOff x="1492446" y="2067924"/>
            <a:chExt cx="6811766" cy="3436077"/>
          </a:xfrm>
        </p:grpSpPr>
        <p:pic>
          <p:nvPicPr>
            <p:cNvPr id="2" name="Picture 1">
              <a:hlinkClick r:id="rId3"/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953" t="-24485" r="-5953" b="-24485"/>
            <a:stretch/>
          </p:blipFill>
          <p:spPr>
            <a:xfrm>
              <a:off x="1492446" y="2067924"/>
              <a:ext cx="4297166" cy="1439625"/>
            </a:xfrm>
            <a:prstGeom prst="roundRect">
              <a:avLst>
                <a:gd name="adj" fmla="val 8805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  <p:pic>
          <p:nvPicPr>
            <p:cNvPr id="4" name="Picture 3">
              <a:hlinkClick r:id="rId5"/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6654" r="6654"/>
            <a:stretch/>
          </p:blipFill>
          <p:spPr>
            <a:xfrm>
              <a:off x="6341434" y="2067924"/>
              <a:ext cx="1962778" cy="1439625"/>
            </a:xfrm>
            <a:prstGeom prst="roundRect">
              <a:avLst>
                <a:gd name="adj" fmla="val 8806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  <p:pic>
          <p:nvPicPr>
            <p:cNvPr id="5" name="Picture 4">
              <a:hlinkClick r:id="rId7"/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201" t="-3201" r="-3201" b="-3201"/>
            <a:stretch/>
          </p:blipFill>
          <p:spPr>
            <a:xfrm>
              <a:off x="5904002" y="4064376"/>
              <a:ext cx="2400210" cy="1439625"/>
            </a:xfrm>
            <a:prstGeom prst="roundRect">
              <a:avLst>
                <a:gd name="adj" fmla="val 8200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  <p:pic>
          <p:nvPicPr>
            <p:cNvPr id="6" name="Picture 5">
              <a:hlinkClick r:id="rId9"/>
            </p:cNvPr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9305" t="-5874" r="-9305" b="-12736"/>
            <a:stretch/>
          </p:blipFill>
          <p:spPr>
            <a:xfrm>
              <a:off x="1492446" y="4064376"/>
              <a:ext cx="3383118" cy="1439625"/>
            </a:xfrm>
            <a:prstGeom prst="roundRect">
              <a:avLst>
                <a:gd name="adj" fmla="val 10015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</p:grpSp>
      <p:sp>
        <p:nvSpPr>
          <p:cNvPr id="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10123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 vert="horz" lIns="108000" tIns="36000" rIns="108000" bIns="36000" rtlCol="0">
            <a:normAutofit/>
          </a:bodyPr>
          <a:lstStyle/>
          <a:p>
            <a:pPr>
              <a:lnSpc>
                <a:spcPct val="100000"/>
              </a:lnSpc>
              <a:buSzPct val="90000"/>
            </a:pPr>
            <a:r>
              <a:rPr lang="en-US" dirty="0"/>
              <a:t>Exhaustive testing is </a:t>
            </a:r>
            <a:r>
              <a:rPr lang="en-US" b="1" dirty="0">
                <a:solidFill>
                  <a:schemeClr val="bg1"/>
                </a:solidFill>
              </a:rPr>
              <a:t>impossible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All combinations of inputs and preconditions are usually almost </a:t>
            </a:r>
            <a:r>
              <a:rPr lang="en-US" b="1" dirty="0">
                <a:solidFill>
                  <a:schemeClr val="bg1"/>
                </a:solidFill>
              </a:rPr>
              <a:t>infinite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number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Testing everything is not feasible</a:t>
            </a:r>
          </a:p>
          <a:p>
            <a:pPr lvl="2"/>
            <a:r>
              <a:rPr lang="en-US" dirty="0"/>
              <a:t>Except for trivial cases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Risk analysis and priorities should be used to focus testing </a:t>
            </a:r>
            <a:br>
              <a:rPr lang="en-US" dirty="0"/>
            </a:br>
            <a:r>
              <a:rPr lang="en-US" dirty="0"/>
              <a:t>efforts</a:t>
            </a:r>
          </a:p>
          <a:p>
            <a:pPr>
              <a:lnSpc>
                <a:spcPct val="100000"/>
              </a:lnSpc>
              <a:buSzPct val="90000"/>
            </a:pP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Seven Testing Principles (2)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7251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Body"/>
          <p:cNvSpPr>
            <a:spLocks noGrp="1"/>
          </p:cNvSpPr>
          <p:nvPr>
            <p:ph idx="4294967295"/>
          </p:nvPr>
        </p:nvSpPr>
        <p:spPr>
          <a:xfrm>
            <a:off x="190404" y="1179000"/>
            <a:ext cx="8695596" cy="5490000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/>
            <a:r>
              <a:rPr lang="en-US" sz="3000" noProof="1">
                <a:hlinkClick r:id="rId3"/>
              </a:rPr>
              <a:t>softuni.bg</a:t>
            </a:r>
            <a:r>
              <a:rPr lang="en-US" sz="3000" noProof="1"/>
              <a:t>, </a:t>
            </a:r>
            <a:r>
              <a:rPr lang="en-US" sz="3000" noProof="1">
                <a:hlinkClick r:id="rId4"/>
              </a:rPr>
              <a:t>softuni.org</a:t>
            </a:r>
            <a:r>
              <a:rPr lang="en-US" sz="3000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Foundation</a:t>
            </a:r>
            <a:endParaRPr lang="bg-BG" sz="3200" dirty="0"/>
          </a:p>
          <a:p>
            <a:pPr lvl="1"/>
            <a:r>
              <a:rPr lang="en-US" sz="3000" noProof="1">
                <a:hlinkClick r:id="rId5"/>
              </a:rPr>
              <a:t>softuni.foundation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@ Facebook</a:t>
            </a:r>
          </a:p>
          <a:p>
            <a:pPr lvl="1"/>
            <a:r>
              <a:rPr lang="en-US" sz="3000" noProof="1">
                <a:hlinkClick r:id="rId6"/>
              </a:rPr>
              <a:t>facebook.com/SoftwareUniversity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Forums</a:t>
            </a:r>
          </a:p>
          <a:p>
            <a:pPr lvl="1"/>
            <a:r>
              <a:rPr lang="en-US" sz="3000" dirty="0">
                <a:hlinkClick r:id="rId7"/>
              </a:rPr>
              <a:t>forum.softuni.bg</a:t>
            </a:r>
            <a:endParaRPr lang="en-US" sz="3000" noProof="1"/>
          </a:p>
        </p:txBody>
      </p:sp>
      <p:sp>
        <p:nvSpPr>
          <p:cNvPr id="3" name="Slide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60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4186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11818096" cy="545589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dirty="0"/>
              <a:t>This course (slides, examples, demos, exercises, homework, documents, videos and other assets) is </a:t>
            </a:r>
            <a:r>
              <a:rPr lang="en-US" b="1" dirty="0"/>
              <a:t>copyrighted content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Unauthorized copy, reproduction or use is illegal</a:t>
            </a:r>
          </a:p>
          <a:p>
            <a:pPr>
              <a:lnSpc>
                <a:spcPct val="120000"/>
              </a:lnSpc>
            </a:pPr>
            <a:r>
              <a:rPr lang="en-US" dirty="0"/>
              <a:t>© SoftUni – </a:t>
            </a:r>
            <a:r>
              <a:rPr lang="en-US" dirty="0">
                <a:hlinkClick r:id="rId3"/>
              </a:rPr>
              <a:t>https://softuni.org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© Software University – </a:t>
            </a:r>
            <a:r>
              <a:rPr lang="en-US" dirty="0">
                <a:hlinkClick r:id="rId4"/>
              </a:rPr>
              <a:t>https://softuni.bg</a:t>
            </a:r>
            <a:endParaRPr lang="bg-BG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A10A2585-858C-4B1E-8846-27CF1C15729E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745023" y="4445455"/>
            <a:ext cx="1930977" cy="2043545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License</a:t>
            </a:r>
            <a:endParaRPr lang="bg-BG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61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065338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 vert="horz" lIns="108000" tIns="36000" rIns="108000" bIns="36000" rtlCol="0">
            <a:normAutofit/>
          </a:bodyPr>
          <a:lstStyle/>
          <a:p>
            <a:pPr>
              <a:lnSpc>
                <a:spcPct val="100000"/>
              </a:lnSpc>
              <a:buSzPct val="90000"/>
            </a:pPr>
            <a:r>
              <a:rPr lang="en-US" dirty="0"/>
              <a:t>Early testing is </a:t>
            </a:r>
            <a:r>
              <a:rPr lang="en-US" b="1" dirty="0">
                <a:solidFill>
                  <a:schemeClr val="bg1"/>
                </a:solidFill>
              </a:rPr>
              <a:t>always preferred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Testing activities shall be started as early as possible </a:t>
            </a:r>
          </a:p>
          <a:p>
            <a:pPr lvl="2"/>
            <a:r>
              <a:rPr lang="en-US" dirty="0"/>
              <a:t>And shall be focused on defined objectives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The later a bug is found – the more it costs!</a:t>
            </a:r>
          </a:p>
          <a:p>
            <a:pPr>
              <a:lnSpc>
                <a:spcPct val="100000"/>
              </a:lnSpc>
              <a:buSzPct val="90000"/>
            </a:pP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Seven Testing Principles (3)</a:t>
            </a:r>
          </a:p>
        </p:txBody>
      </p:sp>
      <p:pic>
        <p:nvPicPr>
          <p:cNvPr id="5" name="Picture 4" descr="Software Testin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58110" y="3993118"/>
            <a:ext cx="4075779" cy="24040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15692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 vert="horz" lIns="108000" tIns="36000" rIns="108000" bIns="36000" rtlCol="0">
            <a:normAutofit/>
          </a:bodyPr>
          <a:lstStyle/>
          <a:p>
            <a:pPr>
              <a:lnSpc>
                <a:spcPct val="100000"/>
              </a:lnSpc>
              <a:buSzPct val="90000"/>
            </a:pPr>
            <a:r>
              <a:rPr lang="en-US" dirty="0"/>
              <a:t>Defect clustering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Testing effort shall be focused </a:t>
            </a:r>
            <a:r>
              <a:rPr lang="en-US" b="1" dirty="0">
                <a:solidFill>
                  <a:schemeClr val="bg1"/>
                </a:solidFill>
              </a:rPr>
              <a:t>proportionally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To the expected and later observed defect density of modules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 </a:t>
            </a:r>
            <a:r>
              <a:rPr lang="en-US" b="1" dirty="0">
                <a:solidFill>
                  <a:schemeClr val="bg1"/>
                </a:solidFill>
              </a:rPr>
              <a:t>small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number</a:t>
            </a:r>
            <a:r>
              <a:rPr lang="en-US" dirty="0"/>
              <a:t> of modules usually contains </a:t>
            </a:r>
            <a:r>
              <a:rPr lang="en-US" b="1" dirty="0">
                <a:solidFill>
                  <a:schemeClr val="bg1"/>
                </a:solidFill>
              </a:rPr>
              <a:t>most of the </a:t>
            </a:r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defects </a:t>
            </a:r>
            <a:r>
              <a:rPr lang="en-US" dirty="0"/>
              <a:t>discovered</a:t>
            </a:r>
          </a:p>
          <a:p>
            <a:pPr lvl="2"/>
            <a:r>
              <a:rPr lang="en-US" dirty="0"/>
              <a:t>Responsible for most of the operational failures</a:t>
            </a:r>
          </a:p>
          <a:p>
            <a:pPr>
              <a:lnSpc>
                <a:spcPct val="100000"/>
              </a:lnSpc>
              <a:buSzPct val="90000"/>
            </a:pP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Seven Testing Principles (4)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336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  <a:buSzPct val="90000"/>
            </a:pPr>
            <a:r>
              <a:rPr lang="en-US" sz="3400" dirty="0"/>
              <a:t>Pesticide paradox</a:t>
            </a:r>
          </a:p>
          <a:p>
            <a:pPr lvl="1">
              <a:lnSpc>
                <a:spcPct val="100000"/>
              </a:lnSpc>
            </a:pPr>
            <a:r>
              <a:rPr lang="en-US" sz="3400" dirty="0"/>
              <a:t>Same tests repeated </a:t>
            </a:r>
            <a:r>
              <a:rPr lang="en-US" sz="3400" b="1" dirty="0">
                <a:solidFill>
                  <a:schemeClr val="bg1"/>
                </a:solidFill>
              </a:rPr>
              <a:t>over</a:t>
            </a:r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400" b="1" dirty="0">
                <a:solidFill>
                  <a:schemeClr val="bg1"/>
                </a:solidFill>
              </a:rPr>
              <a:t>and</a:t>
            </a:r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400" b="1" dirty="0">
                <a:solidFill>
                  <a:schemeClr val="bg1"/>
                </a:solidFill>
              </a:rPr>
              <a:t>over</a:t>
            </a:r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400" b="1" dirty="0">
                <a:solidFill>
                  <a:schemeClr val="bg1"/>
                </a:solidFill>
              </a:rPr>
              <a:t>again</a:t>
            </a:r>
            <a:r>
              <a:rPr lang="en-US" sz="3400" dirty="0"/>
              <a:t> tend to </a:t>
            </a:r>
            <a:r>
              <a:rPr lang="en-US" sz="3400" b="1" dirty="0">
                <a:solidFill>
                  <a:schemeClr val="bg1"/>
                </a:solidFill>
              </a:rPr>
              <a:t>lose their </a:t>
            </a:r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/>
            </a:r>
            <a:br>
              <a:rPr lang="en-US" sz="34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3400" b="1" dirty="0">
                <a:solidFill>
                  <a:schemeClr val="bg1"/>
                </a:solidFill>
              </a:rPr>
              <a:t>effectiveness</a:t>
            </a:r>
          </a:p>
          <a:p>
            <a:pPr lvl="1">
              <a:lnSpc>
                <a:spcPct val="100000"/>
              </a:lnSpc>
            </a:pPr>
            <a:r>
              <a:rPr lang="en-US" sz="3400" dirty="0"/>
              <a:t>Previously </a:t>
            </a:r>
            <a:r>
              <a:rPr lang="en-US" sz="3400" b="1" dirty="0">
                <a:solidFill>
                  <a:schemeClr val="bg1"/>
                </a:solidFill>
              </a:rPr>
              <a:t>undetected</a:t>
            </a:r>
            <a:r>
              <a:rPr lang="en-US" sz="3400" dirty="0"/>
              <a:t> defects remain </a:t>
            </a:r>
            <a:r>
              <a:rPr lang="en-US" sz="3400" b="1" dirty="0">
                <a:solidFill>
                  <a:schemeClr val="bg1"/>
                </a:solidFill>
              </a:rPr>
              <a:t>undiscovered</a:t>
            </a:r>
          </a:p>
          <a:p>
            <a:pPr lvl="1">
              <a:lnSpc>
                <a:spcPct val="100000"/>
              </a:lnSpc>
            </a:pPr>
            <a:r>
              <a:rPr lang="en-US" sz="3400" dirty="0"/>
              <a:t>New and modified test cases should be developed</a:t>
            </a:r>
          </a:p>
          <a:p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Seven Testing Principles (5)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08401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SoftUni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3290</TotalTime>
  <Words>2622</Words>
  <Application>Microsoft Office PowerPoint</Application>
  <PresentationFormat>Widescreen</PresentationFormat>
  <Paragraphs>651</Paragraphs>
  <Slides>61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8" baseType="lpstr">
      <vt:lpstr>맑은 고딕</vt:lpstr>
      <vt:lpstr>Arial</vt:lpstr>
      <vt:lpstr>Calibri</vt:lpstr>
      <vt:lpstr>Consolas</vt:lpstr>
      <vt:lpstr>Wingdings</vt:lpstr>
      <vt:lpstr>Wingdings 2</vt:lpstr>
      <vt:lpstr>SoftUni</vt:lpstr>
      <vt:lpstr>Unit Testing</vt:lpstr>
      <vt:lpstr>Table of Contents</vt:lpstr>
      <vt:lpstr>Questions</vt:lpstr>
      <vt:lpstr>Seven Testing Principles</vt:lpstr>
      <vt:lpstr>Seven Testing Principles</vt:lpstr>
      <vt:lpstr>Seven Testing Principles (2)</vt:lpstr>
      <vt:lpstr>Seven Testing Principles (3)</vt:lpstr>
      <vt:lpstr>Seven Testing Principles (4)</vt:lpstr>
      <vt:lpstr>Seven Testing Principles (5)</vt:lpstr>
      <vt:lpstr>Seven Testing Principles (6)</vt:lpstr>
      <vt:lpstr>Seven Testing Principles (7)</vt:lpstr>
      <vt:lpstr>Software Used to Test Software</vt:lpstr>
      <vt:lpstr>Manual Testing</vt:lpstr>
      <vt:lpstr>Moving Away from Manual Testing</vt:lpstr>
      <vt:lpstr>Automated Testing</vt:lpstr>
      <vt:lpstr>Integration Tests</vt:lpstr>
      <vt:lpstr>Setup and First Test</vt:lpstr>
      <vt:lpstr>NUnit</vt:lpstr>
      <vt:lpstr>Nunit vs MSTest</vt:lpstr>
      <vt:lpstr>Problem: NUnit Test</vt:lpstr>
      <vt:lpstr>Solution: NUnit Test(2)</vt:lpstr>
      <vt:lpstr>Solution: NUnit Test(2)</vt:lpstr>
      <vt:lpstr>Solution: NUnit Test (3)</vt:lpstr>
      <vt:lpstr>What is AAA Testing Pattern</vt:lpstr>
      <vt:lpstr>3A Pattern</vt:lpstr>
      <vt:lpstr>Problem: Test Axe</vt:lpstr>
      <vt:lpstr>Solution: Test Axe</vt:lpstr>
      <vt:lpstr>Solution: Test Axe  (2)</vt:lpstr>
      <vt:lpstr>Problem: Test Dummy</vt:lpstr>
      <vt:lpstr>Solution: Test Dummy</vt:lpstr>
      <vt:lpstr>How to Write Good Tests</vt:lpstr>
      <vt:lpstr>Asserts</vt:lpstr>
      <vt:lpstr>Asserts (2)</vt:lpstr>
      <vt:lpstr>Assertion Messages</vt:lpstr>
      <vt:lpstr>Don't Repeat Yourself</vt:lpstr>
      <vt:lpstr>Naming Test Methods</vt:lpstr>
      <vt:lpstr>Problem: Refactor Tests</vt:lpstr>
      <vt:lpstr>Solution: Refactor Tests</vt:lpstr>
      <vt:lpstr>Solution: Refactor Tests (2)</vt:lpstr>
      <vt:lpstr>Isolating Behaviors</vt:lpstr>
      <vt:lpstr>Coupling and Testing</vt:lpstr>
      <vt:lpstr>Coupling and Testing (2)</vt:lpstr>
      <vt:lpstr>Dependency Injection</vt:lpstr>
      <vt:lpstr>Goal: Isolating Test Behavior</vt:lpstr>
      <vt:lpstr>Problem: Fake Axe and Dummy</vt:lpstr>
      <vt:lpstr>Solution: Fake Axe and Dummy</vt:lpstr>
      <vt:lpstr>Solution: Fake Axe and Dummy (2)</vt:lpstr>
      <vt:lpstr>Solution: Fake Axe and Dummy (3)</vt:lpstr>
      <vt:lpstr>Solution: Fake Axe and Dummy (4)</vt:lpstr>
      <vt:lpstr>Fake Implementations</vt:lpstr>
      <vt:lpstr>Mocking</vt:lpstr>
      <vt:lpstr>Moq Library</vt:lpstr>
      <vt:lpstr>Mocking Example</vt:lpstr>
      <vt:lpstr>Problem: Mocking</vt:lpstr>
      <vt:lpstr>Solution: Mocking</vt:lpstr>
      <vt:lpstr>Summary</vt:lpstr>
      <vt:lpstr>Questions?</vt:lpstr>
      <vt:lpstr>SoftUni Diamond Partners</vt:lpstr>
      <vt:lpstr>SoftUni Organizational Partners</vt:lpstr>
      <vt:lpstr>Trainings @ Software University (SoftUni)</vt:lpstr>
      <vt:lpstr>License</vt:lpstr>
    </vt:vector>
  </TitlesOfParts>
  <Company>SoftUni – https://softuni.org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C# OOP - Unit-Testing</dc:title>
  <dc:subject>Software Development</dc:subject>
  <dc:creator>Software University</dc:creator>
  <cp:keywords>C# OOP; C#; OOP; Software University; SoftUni; programming; coding; software development; education; training; course</cp:keywords>
  <dc:description>© SoftUni – https://softuni.org_x000d_
© Software University – https://softuni.bg_x000d_
_x000d_
Copyrighted document. Unauthorized copy, reproduction or use is not permitted.</dc:description>
  <cp:lastModifiedBy>Peter Arnaudov</cp:lastModifiedBy>
  <cp:revision>8</cp:revision>
  <dcterms:created xsi:type="dcterms:W3CDTF">2018-05-23T13:08:44Z</dcterms:created>
  <dcterms:modified xsi:type="dcterms:W3CDTF">2019-11-27T11:44:47Z</dcterms:modified>
  <cp:category>programming; education; software engineering; software development</cp:category>
</cp:coreProperties>
</file>

<file path=docProps/thumbnail.jpeg>
</file>